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18"/>
  </p:notesMasterIdLst>
  <p:handoutMasterIdLst>
    <p:handoutMasterId r:id="rId19"/>
  </p:handoutMasterIdLst>
  <p:sldIdLst>
    <p:sldId id="293" r:id="rId5"/>
    <p:sldId id="302" r:id="rId6"/>
    <p:sldId id="291" r:id="rId7"/>
    <p:sldId id="294" r:id="rId8"/>
    <p:sldId id="303" r:id="rId9"/>
    <p:sldId id="298" r:id="rId10"/>
    <p:sldId id="305" r:id="rId11"/>
    <p:sldId id="300" r:id="rId12"/>
    <p:sldId id="297" r:id="rId13"/>
    <p:sldId id="307" r:id="rId14"/>
    <p:sldId id="306" r:id="rId15"/>
    <p:sldId id="301" r:id="rId16"/>
    <p:sldId id="287" r:id="rId17"/>
  </p:sldIdLst>
  <p:sldSz cx="134445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14" userDrawn="1">
          <p15:clr>
            <a:srgbClr val="A4A3A4"/>
          </p15:clr>
        </p15:guide>
        <p15:guide id="2" orient="horz" pos="250" userDrawn="1">
          <p15:clr>
            <a:srgbClr val="A4A3A4"/>
          </p15:clr>
        </p15:guide>
        <p15:guide id="3" pos="8150" userDrawn="1">
          <p15:clr>
            <a:srgbClr val="A4A3A4"/>
          </p15:clr>
        </p15:guide>
        <p15:guide id="4" pos="298" userDrawn="1">
          <p15:clr>
            <a:srgbClr val="A4A3A4"/>
          </p15:clr>
        </p15:guide>
        <p15:guide id="5" orient="horz" pos="4503" userDrawn="1">
          <p15:clr>
            <a:srgbClr val="A4A3A4"/>
          </p15:clr>
        </p15:guide>
        <p15:guide id="6" pos="8114" userDrawn="1">
          <p15:clr>
            <a:srgbClr val="A4A3A4"/>
          </p15:clr>
        </p15:guide>
        <p15:guide id="8" pos="84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3E3743-B010-7DE0-7113-086BB2C3CAA2}" name="Matt Bentley" initials="MB" userId="S::mattb@cccs.co.uk::d7022faf-e0ca-4d32-9285-67afeda41884" providerId="AD"/>
  <p188:author id="{76F19E80-7F68-D3D8-DA98-7226FE4305DD}" name="Jordana Lambert" initials="JL" userId="S::jordanal@cccs.co.uk::7ed4ac8e-ccd0-4efe-8dd9-fdcbfadd115c" providerId="AD"/>
  <p188:author id="{003A60B0-DD67-86E2-9878-B240902FC451}" name="Joanna Smith" initials="JS" userId="S::josmith@cccs.co.uk::9a2096b5-0b3b-495a-a17b-2d0a6be28bac" providerId="AD"/>
  <p188:author id="{400D11C1-226E-F22A-8F17-37FDC6225192}" name="Hannah Fletcher" initials="HF" userId="S::hannahs@cccs.co.uk::19ff6bbf-fef9-478c-8a46-6665c154713f" providerId="AD"/>
  <p188:author id="{70C680F2-85D6-6293-04F1-EA9DF34E0F52}" name="Kelly Spencer" initials="KS" userId="S::kellys@cccs.co.uk::94b444ba-d0fc-45a0-b258-962b65e6f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3374"/>
    <a:srgbClr val="AF95C6"/>
    <a:srgbClr val="00A67A"/>
    <a:srgbClr val="FFB600"/>
    <a:srgbClr val="F6871F"/>
    <a:srgbClr val="EEEEEE"/>
    <a:srgbClr val="D4DCE1"/>
    <a:srgbClr val="E4541B"/>
    <a:srgbClr val="DF4BDA"/>
    <a:srgbClr val="AFC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28" autoAdjust="0"/>
  </p:normalViewPr>
  <p:slideViewPr>
    <p:cSldViewPr snapToGrid="0">
      <p:cViewPr varScale="1">
        <p:scale>
          <a:sx n="55" d="100"/>
          <a:sy n="55" d="100"/>
        </p:scale>
        <p:origin x="856" y="28"/>
      </p:cViewPr>
      <p:guideLst>
        <p:guide orient="horz" pos="4514"/>
        <p:guide orient="horz" pos="250"/>
        <p:guide pos="8150"/>
        <p:guide pos="298"/>
        <p:guide orient="horz" pos="4503"/>
        <p:guide pos="8114"/>
        <p:guide pos="84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B078E-0B2A-5D42-8821-3212B9A60D90}" type="datetimeFigureOut">
              <a:rPr lang="en-US" smtClean="0">
                <a:solidFill>
                  <a:schemeClr val="tx2"/>
                </a:solidFill>
                <a:latin typeface="Arial"/>
                <a:cs typeface="Arial"/>
              </a:rPr>
              <a:t>6/13/2023</a:t>
            </a:fld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07BAE-280D-D246-8094-B507E83D365F}" type="slidenum">
              <a:rPr lang="en-US" smtClean="0">
                <a:solidFill>
                  <a:schemeClr val="tx2"/>
                </a:solidFill>
                <a:latin typeface="Arial"/>
                <a:cs typeface="Arial"/>
              </a:rPr>
              <a:t>‹#›</a:t>
            </a:fld>
            <a:endParaRPr lang="en-US">
              <a:solidFill>
                <a:schemeClr val="tx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1817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fld id="{907B3A24-A2B0-EA4D-B738-AB136EE57C87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rgbClr val="6D6E71"/>
                </a:solidFill>
                <a:latin typeface="Arial"/>
              </a:defRPr>
            </a:lvl1pPr>
          </a:lstStyle>
          <a:p>
            <a:fld id="{8B28A04C-A3DF-0147-B5AC-0C52845EBC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4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521437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1042873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564310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2085746" algn="l" defTabSz="521437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60718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13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65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2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36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7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4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59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47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Arial"/>
              </a:rPr>
              <a:t>Client Impact – Caroline </a:t>
            </a:r>
            <a:r>
              <a:rPr lang="en-US" err="1">
                <a:cs typeface="Arial"/>
              </a:rPr>
              <a:t>Darnbrook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Creditor Impact – Vanessa </a:t>
            </a:r>
            <a:r>
              <a:rPr lang="en-US" err="1">
                <a:cs typeface="Arial"/>
              </a:rPr>
              <a:t>Northem</a:t>
            </a:r>
            <a:endParaRPr lang="en-US">
              <a:cs typeface="Arial"/>
            </a:endParaRPr>
          </a:p>
          <a:p>
            <a:r>
              <a:rPr lang="en-US">
                <a:cs typeface="Arial"/>
              </a:rPr>
              <a:t>Colleague Impact – Daniel Williams</a:t>
            </a:r>
          </a:p>
          <a:p>
            <a:r>
              <a:rPr lang="en-US">
                <a:cs typeface="Arial"/>
              </a:rPr>
              <a:t>System Impact – David Green</a:t>
            </a:r>
          </a:p>
          <a:p>
            <a:r>
              <a:rPr lang="en-US">
                <a:cs typeface="Arial"/>
              </a:rPr>
              <a:t>Process Impact – Daniel Williams</a:t>
            </a:r>
          </a:p>
          <a:p>
            <a:r>
              <a:rPr lang="en-US">
                <a:cs typeface="Arial"/>
              </a:rPr>
              <a:t>Training Impact – Daniel Williams / Neal Edwards</a:t>
            </a:r>
          </a:p>
          <a:p>
            <a:r>
              <a:rPr lang="en-US">
                <a:cs typeface="Arial"/>
              </a:rPr>
              <a:t>Regulatory Impact – Nicola Huckerby</a:t>
            </a:r>
          </a:p>
          <a:p>
            <a:r>
              <a:rPr lang="en-US">
                <a:cs typeface="Arial"/>
              </a:rPr>
              <a:t>Reputational Impact – TBC</a:t>
            </a:r>
          </a:p>
          <a:p>
            <a:r>
              <a:rPr lang="en-US">
                <a:cs typeface="Arial"/>
              </a:rPr>
              <a:t>Funding Impact – Ian Warner</a:t>
            </a:r>
          </a:p>
          <a:p>
            <a:r>
              <a:rPr lang="en-US">
                <a:cs typeface="Arial"/>
              </a:rPr>
              <a:t>Data Protection Impact – Matt North</a:t>
            </a:r>
          </a:p>
          <a:p>
            <a:endParaRPr lang="en-US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1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8A04C-A3DF-0147-B5AC-0C52845EBCA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c 12">
            <a:extLst>
              <a:ext uri="{FF2B5EF4-FFF2-40B4-BE49-F238E27FC236}">
                <a16:creationId xmlns:a16="http://schemas.microsoft.com/office/drawing/2014/main" id="{9084C9C2-705A-4CAE-9895-67ECB77A35E4}"/>
              </a:ext>
            </a:extLst>
          </p:cNvPr>
          <p:cNvSpPr/>
          <p:nvPr userDrawn="1"/>
        </p:nvSpPr>
        <p:spPr>
          <a:xfrm rot="5037520">
            <a:off x="-7192294" y="-5880447"/>
            <a:ext cx="13033686" cy="13033685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10061EA-F5D9-44F9-A767-13A7FB5A98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74167" y="3323424"/>
            <a:ext cx="5505451" cy="2207267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6000" b="0" i="0" spc="0" baseline="0">
                <a:solidFill>
                  <a:schemeClr val="accent1"/>
                </a:solidFill>
                <a:latin typeface="Arial MT Light" pitchFamily="2" charset="0"/>
              </a:defRPr>
            </a:lvl1pPr>
          </a:lstStyle>
          <a:p>
            <a:r>
              <a:rPr lang="en-GB"/>
              <a:t>Your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8A4B743-526B-406C-877B-94B6E70EDF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74167" y="5742444"/>
            <a:ext cx="5505449" cy="1868733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explaining the content of the presentation</a:t>
            </a:r>
            <a:endParaRPr lang="en-US"/>
          </a:p>
        </p:txBody>
      </p:sp>
      <p:pic>
        <p:nvPicPr>
          <p:cNvPr id="19" name="Picture 18" descr="StepChange_Logo_rgb.jpg">
            <a:extLst>
              <a:ext uri="{FF2B5EF4-FFF2-40B4-BE49-F238E27FC236}">
                <a16:creationId xmlns:a16="http://schemas.microsoft.com/office/drawing/2014/main" id="{974AA4F2-1332-4410-B35C-BB447FA94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07718" y="531102"/>
            <a:ext cx="2315361" cy="91518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63B386-A63D-4E90-8EA3-BE1C1AB8A0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70450">
            <a:off x="3455045" y="1578931"/>
            <a:ext cx="410131" cy="41013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E2A2464-331A-4D8F-8A93-99D4A9116B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1626">
            <a:off x="1840308" y="2570992"/>
            <a:ext cx="410131" cy="410131"/>
          </a:xfrm>
          <a:prstGeom prst="rect">
            <a:avLst/>
          </a:prstGeom>
        </p:spPr>
      </p:pic>
      <p:pic>
        <p:nvPicPr>
          <p:cNvPr id="23" name="Picture 22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2BC0C822-36AF-4FDF-A880-2E16AA3DF2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96205" y="799929"/>
            <a:ext cx="480125" cy="480125"/>
          </a:xfrm>
          <a:prstGeom prst="rect">
            <a:avLst/>
          </a:prstGeom>
        </p:spPr>
      </p:pic>
      <p:pic>
        <p:nvPicPr>
          <p:cNvPr id="24" name="Picture 2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C88C2C2B-374E-4C6E-BE84-8838C45A6C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26324" y="6940279"/>
            <a:ext cx="480125" cy="480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41C721D-8E8B-43A7-9570-9F01108ABD3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555683" y="2898483"/>
            <a:ext cx="4114011" cy="41140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5706E6-BAAD-4F70-8CF4-7AC1E42C139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428674" y="737111"/>
            <a:ext cx="2324423" cy="23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61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 userDrawn="1">
          <p15:clr>
            <a:srgbClr val="FBAE40"/>
          </p15:clr>
        </p15:guide>
        <p15:guide id="2" pos="8171" userDrawn="1">
          <p15:clr>
            <a:srgbClr val="FBAE40"/>
          </p15:clr>
        </p15:guide>
        <p15:guide id="3" pos="29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FD89C903-84C1-9943-A70A-D697F3A0D9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035" y="747499"/>
            <a:ext cx="7801545" cy="858282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goes here</a:t>
            </a:r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BB0143E-C627-C24E-BC73-958441E5F298}"/>
              </a:ext>
            </a:extLst>
          </p:cNvPr>
          <p:cNvSpPr/>
          <p:nvPr userDrawn="1"/>
        </p:nvSpPr>
        <p:spPr bwMode="auto">
          <a:xfrm>
            <a:off x="-1995896" y="3781426"/>
            <a:ext cx="5818500" cy="4625807"/>
          </a:xfrm>
          <a:prstGeom prst="ellipse">
            <a:avLst/>
          </a:prstGeom>
          <a:solidFill>
            <a:srgbClr val="F6871F">
              <a:alpha val="4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4C09678-37AE-834D-8302-BC5599742BE7}"/>
              </a:ext>
            </a:extLst>
          </p:cNvPr>
          <p:cNvSpPr/>
          <p:nvPr userDrawn="1"/>
        </p:nvSpPr>
        <p:spPr bwMode="auto">
          <a:xfrm>
            <a:off x="1767701" y="3666017"/>
            <a:ext cx="3415333" cy="2715248"/>
          </a:xfrm>
          <a:prstGeom prst="ellipse">
            <a:avLst/>
          </a:prstGeom>
          <a:solidFill>
            <a:srgbClr val="AF95C6">
              <a:alpha val="3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61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BB0143E-C627-C24E-BC73-958441E5F298}"/>
              </a:ext>
            </a:extLst>
          </p:cNvPr>
          <p:cNvSpPr/>
          <p:nvPr userDrawn="1"/>
        </p:nvSpPr>
        <p:spPr bwMode="auto">
          <a:xfrm>
            <a:off x="-2748979" y="-2207662"/>
            <a:ext cx="5818500" cy="4625807"/>
          </a:xfrm>
          <a:prstGeom prst="ellipse">
            <a:avLst/>
          </a:prstGeom>
          <a:solidFill>
            <a:srgbClr val="F6871F">
              <a:alpha val="4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9FDF12-2EA1-E941-AA7F-E11619F8D6EE}"/>
              </a:ext>
            </a:extLst>
          </p:cNvPr>
          <p:cNvSpPr/>
          <p:nvPr userDrawn="1"/>
        </p:nvSpPr>
        <p:spPr bwMode="auto">
          <a:xfrm>
            <a:off x="10790923" y="2873828"/>
            <a:ext cx="3780236" cy="3005352"/>
          </a:xfrm>
          <a:prstGeom prst="ellipse">
            <a:avLst/>
          </a:prstGeom>
          <a:solidFill>
            <a:srgbClr val="FFB600">
              <a:alpha val="4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50A55E-8FA7-FA42-A363-6DD686B40B9C}"/>
              </a:ext>
            </a:extLst>
          </p:cNvPr>
          <p:cNvSpPr/>
          <p:nvPr userDrawn="1"/>
        </p:nvSpPr>
        <p:spPr bwMode="auto">
          <a:xfrm>
            <a:off x="10195108" y="5107320"/>
            <a:ext cx="2627655" cy="2089031"/>
          </a:xfrm>
          <a:prstGeom prst="ellipse">
            <a:avLst/>
          </a:prstGeom>
          <a:solidFill>
            <a:srgbClr val="AF95C6">
              <a:alpha val="4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95856"/>
            <a:ext cx="13444538" cy="11669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7" name="Content Placeholder 3"/>
          <p:cNvSpPr txBox="1">
            <a:spLocks/>
          </p:cNvSpPr>
          <p:nvPr userDrawn="1"/>
        </p:nvSpPr>
        <p:spPr>
          <a:xfrm>
            <a:off x="513182" y="6334284"/>
            <a:ext cx="12414182" cy="809466"/>
          </a:xfrm>
          <a:prstGeom prst="rect">
            <a:avLst/>
          </a:prstGeom>
        </p:spPr>
        <p:txBody>
          <a:bodyPr lIns="252000" tIns="108000" rIns="180000" bIns="18000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b="1" kern="1200">
                <a:solidFill>
                  <a:srgbClr val="6F397F"/>
                </a:solidFill>
                <a:latin typeface="Arial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accent3"/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2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 algn="ctr"/>
            <a:r>
              <a:rPr lang="en-GB" sz="1400"/>
              <a:t>StepChange Debt Charity, 123 Albion Street, Leeds, LS2 8ER.</a:t>
            </a:r>
          </a:p>
          <a:p>
            <a:pPr lvl="4" algn="ctr"/>
            <a:r>
              <a:rPr lang="en-GB" sz="1400"/>
              <a:t>A registered charity no.1016630 and SC046263.</a:t>
            </a:r>
            <a:r>
              <a:rPr lang="en-GB" sz="1400" baseline="0"/>
              <a:t> </a:t>
            </a:r>
            <a:r>
              <a:rPr lang="en-GB" sz="1400"/>
              <a:t>Authorised and regulated by the Financial Conduct Authority.</a:t>
            </a:r>
            <a:endParaRPr lang="en-US" sz="1400"/>
          </a:p>
        </p:txBody>
      </p:sp>
      <p:pic>
        <p:nvPicPr>
          <p:cNvPr id="5" name="Picture 4" descr="StepChange_Logo_rgb.jpg">
            <a:extLst>
              <a:ext uri="{FF2B5EF4-FFF2-40B4-BE49-F238E27FC236}">
                <a16:creationId xmlns:a16="http://schemas.microsoft.com/office/drawing/2014/main" id="{BE430A96-CDCB-42BB-8D21-F70FB28011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1205" y="2589986"/>
            <a:ext cx="6654948" cy="263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077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CAE801BF-EE36-44BA-91B1-A533B37C41C3}"/>
              </a:ext>
            </a:extLst>
          </p:cNvPr>
          <p:cNvSpPr/>
          <p:nvPr userDrawn="1"/>
        </p:nvSpPr>
        <p:spPr bwMode="auto">
          <a:xfrm>
            <a:off x="11232279" y="2188053"/>
            <a:ext cx="2201104" cy="2201104"/>
          </a:xfrm>
          <a:prstGeom prst="ellipse">
            <a:avLst/>
          </a:prstGeom>
          <a:solidFill>
            <a:srgbClr val="FFB600">
              <a:alpha val="25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CEF1138-D7B1-4D76-A213-D43FCC9540CC}"/>
              </a:ext>
            </a:extLst>
          </p:cNvPr>
          <p:cNvSpPr/>
          <p:nvPr userDrawn="1"/>
        </p:nvSpPr>
        <p:spPr bwMode="auto">
          <a:xfrm>
            <a:off x="8412869" y="5784052"/>
            <a:ext cx="2681229" cy="2681229"/>
          </a:xfrm>
          <a:prstGeom prst="ellipse">
            <a:avLst/>
          </a:prstGeom>
          <a:solidFill>
            <a:schemeClr val="accent2">
              <a:alpha val="25000"/>
            </a:scheme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8025E29D-F40A-49B0-8338-736A7EB5D62A}"/>
              </a:ext>
            </a:extLst>
          </p:cNvPr>
          <p:cNvSpPr/>
          <p:nvPr userDrawn="1"/>
        </p:nvSpPr>
        <p:spPr>
          <a:xfrm rot="9118505">
            <a:off x="7266912" y="-5594579"/>
            <a:ext cx="10626902" cy="10626902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859488-F6F1-4980-BD56-E2EBDDAAB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73888" y="2902603"/>
            <a:ext cx="5505451" cy="2207267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6000" b="0" i="0" spc="0" baseline="0">
                <a:solidFill>
                  <a:schemeClr val="accent1"/>
                </a:solidFill>
                <a:latin typeface="Arial MT Light" pitchFamily="2" charset="0"/>
              </a:defRPr>
            </a:lvl1pPr>
          </a:lstStyle>
          <a:p>
            <a:r>
              <a:rPr lang="en-GB"/>
              <a:t>Your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1BAC328-7CD5-4356-9871-FAA166407B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73890" y="5329261"/>
            <a:ext cx="5505449" cy="1983461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explaining the content of the presentation</a:t>
            </a:r>
            <a:endParaRPr lang="en-US"/>
          </a:p>
        </p:txBody>
      </p:sp>
      <p:pic>
        <p:nvPicPr>
          <p:cNvPr id="24" name="Picture 23" descr="StepChange_Logo_rgb.jpg">
            <a:extLst>
              <a:ext uri="{FF2B5EF4-FFF2-40B4-BE49-F238E27FC236}">
                <a16:creationId xmlns:a16="http://schemas.microsoft.com/office/drawing/2014/main" id="{9600399F-BAE7-4E32-9DBE-06533F0F5A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00482" y="117919"/>
            <a:ext cx="2315361" cy="9151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6E8272-83DF-45C4-BF66-46B98B5532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70450">
            <a:off x="6221308" y="564161"/>
            <a:ext cx="410131" cy="41013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294EFC2-D303-456A-868A-FB225440EA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1626">
            <a:off x="9053852" y="1697515"/>
            <a:ext cx="410131" cy="410131"/>
          </a:xfrm>
          <a:prstGeom prst="rect">
            <a:avLst/>
          </a:prstGeom>
        </p:spPr>
      </p:pic>
      <p:sp>
        <p:nvSpPr>
          <p:cNvPr id="27" name="Arc 26">
            <a:extLst>
              <a:ext uri="{FF2B5EF4-FFF2-40B4-BE49-F238E27FC236}">
                <a16:creationId xmlns:a16="http://schemas.microsoft.com/office/drawing/2014/main" id="{68E9CD97-6C99-4D12-9CAA-1C53EF8C2A20}"/>
              </a:ext>
            </a:extLst>
          </p:cNvPr>
          <p:cNvSpPr/>
          <p:nvPr userDrawn="1"/>
        </p:nvSpPr>
        <p:spPr>
          <a:xfrm rot="14525507">
            <a:off x="6675977" y="-7062153"/>
            <a:ext cx="10626902" cy="10626902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97AA67-D0BC-45EF-B44E-C99A351C20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426373" y="505343"/>
            <a:ext cx="2288114" cy="22881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80EA84-49D2-473D-B89F-82092BBA04C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138235" y="2576895"/>
            <a:ext cx="4124788" cy="412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 userDrawn="1">
          <p15:clr>
            <a:srgbClr val="FBAE40"/>
          </p15:clr>
        </p15:guide>
        <p15:guide id="2" pos="8171" userDrawn="1">
          <p15:clr>
            <a:srgbClr val="FBAE40"/>
          </p15:clr>
        </p15:guide>
        <p15:guide id="3" pos="29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B5F8F321-E054-4390-B34B-694A0C69133F}"/>
              </a:ext>
            </a:extLst>
          </p:cNvPr>
          <p:cNvSpPr/>
          <p:nvPr userDrawn="1"/>
        </p:nvSpPr>
        <p:spPr bwMode="auto">
          <a:xfrm>
            <a:off x="2950772" y="4896304"/>
            <a:ext cx="2681229" cy="2681229"/>
          </a:xfrm>
          <a:prstGeom prst="ellipse">
            <a:avLst/>
          </a:prstGeom>
          <a:solidFill>
            <a:srgbClr val="FFB600">
              <a:alpha val="25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39660C17-162B-4810-BF64-33BB0CB455CF}"/>
              </a:ext>
            </a:extLst>
          </p:cNvPr>
          <p:cNvSpPr/>
          <p:nvPr userDrawn="1"/>
        </p:nvSpPr>
        <p:spPr>
          <a:xfrm rot="5017282">
            <a:off x="1841104" y="-3820507"/>
            <a:ext cx="11973540" cy="11633467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496E91C-AE26-44DF-9659-22F060C137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07430" y="2518595"/>
            <a:ext cx="5505451" cy="2207267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6000" b="0" i="0" spc="0" baseline="0">
                <a:solidFill>
                  <a:schemeClr val="accent1"/>
                </a:solidFill>
                <a:latin typeface="Arial MT Light" pitchFamily="2" charset="0"/>
              </a:defRPr>
            </a:lvl1pPr>
          </a:lstStyle>
          <a:p>
            <a:r>
              <a:rPr lang="en-GB"/>
              <a:t>Your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F5745AF0-A4FC-44BC-96D0-67FB51872D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07432" y="4902827"/>
            <a:ext cx="5505449" cy="1983461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explaining the content of the presentation</a:t>
            </a:r>
            <a:endParaRPr lang="en-US"/>
          </a:p>
        </p:txBody>
      </p:sp>
      <p:pic>
        <p:nvPicPr>
          <p:cNvPr id="26" name="Picture 25" descr="StepChange_Logo_rgb.jpg">
            <a:extLst>
              <a:ext uri="{FF2B5EF4-FFF2-40B4-BE49-F238E27FC236}">
                <a16:creationId xmlns:a16="http://schemas.microsoft.com/office/drawing/2014/main" id="{6C599D06-D5B3-4BEB-83F2-27D7B1500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5178" y="218968"/>
            <a:ext cx="2315361" cy="9151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22FB27-D9E5-407D-BFF7-2FE3F90D8C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70450">
            <a:off x="3547142" y="3066632"/>
            <a:ext cx="410131" cy="41013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48E5014-D1A3-49CB-A555-B423EADE55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1626">
            <a:off x="1463839" y="6841651"/>
            <a:ext cx="394551" cy="410131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81F614B-0DC7-42A7-9CF6-B697B347FA8F}"/>
              </a:ext>
            </a:extLst>
          </p:cNvPr>
          <p:cNvSpPr/>
          <p:nvPr userDrawn="1"/>
        </p:nvSpPr>
        <p:spPr bwMode="auto">
          <a:xfrm>
            <a:off x="777291" y="3929524"/>
            <a:ext cx="1815488" cy="1815488"/>
          </a:xfrm>
          <a:prstGeom prst="ellipse">
            <a:avLst/>
          </a:prstGeom>
          <a:solidFill>
            <a:srgbClr val="AF95C6">
              <a:alpha val="25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F145B19B-8003-44B4-9F8F-865686BA75FA}"/>
              </a:ext>
            </a:extLst>
          </p:cNvPr>
          <p:cNvSpPr/>
          <p:nvPr userDrawn="1"/>
        </p:nvSpPr>
        <p:spPr>
          <a:xfrm rot="14525507">
            <a:off x="2103033" y="-3544389"/>
            <a:ext cx="10626902" cy="10626902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pic>
        <p:nvPicPr>
          <p:cNvPr id="33" name="Picture 32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01991240-DFA8-4D5E-A372-B6C9354A55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47065" y="1996226"/>
            <a:ext cx="480125" cy="480125"/>
          </a:xfrm>
          <a:prstGeom prst="rect">
            <a:avLst/>
          </a:prstGeom>
        </p:spPr>
      </p:pic>
      <p:pic>
        <p:nvPicPr>
          <p:cNvPr id="34" name="Picture 3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8A1D54B1-0359-4963-959D-CCFC9DD9C6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90117" y="6765692"/>
            <a:ext cx="480125" cy="4801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A156619-907F-4868-95BE-5F576091A3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216999" y="1007690"/>
            <a:ext cx="2288114" cy="22881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3C07924-8EEF-4CFC-B9DB-6233156FBB6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521896" y="3630039"/>
            <a:ext cx="3811323" cy="381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625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 userDrawn="1">
          <p15:clr>
            <a:srgbClr val="FBAE40"/>
          </p15:clr>
        </p15:guide>
        <p15:guide id="2" pos="8171" userDrawn="1">
          <p15:clr>
            <a:srgbClr val="FBAE40"/>
          </p15:clr>
        </p15:guide>
        <p15:guide id="3" pos="29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rc 20">
            <a:extLst>
              <a:ext uri="{FF2B5EF4-FFF2-40B4-BE49-F238E27FC236}">
                <a16:creationId xmlns:a16="http://schemas.microsoft.com/office/drawing/2014/main" id="{DA1B3F13-6822-4E12-B323-C35777C81E8A}"/>
              </a:ext>
            </a:extLst>
          </p:cNvPr>
          <p:cNvSpPr/>
          <p:nvPr userDrawn="1"/>
        </p:nvSpPr>
        <p:spPr>
          <a:xfrm rot="17234295">
            <a:off x="-850717" y="1333313"/>
            <a:ext cx="11722981" cy="11722981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581C7661-1EAB-4A9F-8F24-66A727451E0B}"/>
              </a:ext>
            </a:extLst>
          </p:cNvPr>
          <p:cNvSpPr/>
          <p:nvPr userDrawn="1"/>
        </p:nvSpPr>
        <p:spPr>
          <a:xfrm rot="10107403">
            <a:off x="6332719" y="-7047275"/>
            <a:ext cx="11722981" cy="11722981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90E4619-419B-4551-B89F-B345AC9630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58048" y="3207253"/>
            <a:ext cx="5505451" cy="2207267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6000" b="0" i="0" spc="0" baseline="0">
                <a:solidFill>
                  <a:schemeClr val="accent1"/>
                </a:solidFill>
                <a:latin typeface="Arial MT Light" pitchFamily="2" charset="0"/>
              </a:defRPr>
            </a:lvl1pPr>
          </a:lstStyle>
          <a:p>
            <a:r>
              <a:rPr lang="en-GB"/>
              <a:t>Your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6F81401-C2D6-4052-B828-A265887950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58049" y="5579393"/>
            <a:ext cx="5505449" cy="1983461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explaining the content of the presentation</a:t>
            </a:r>
            <a:endParaRPr lang="en-US"/>
          </a:p>
        </p:txBody>
      </p:sp>
      <p:pic>
        <p:nvPicPr>
          <p:cNvPr id="26" name="Picture 25" descr="StepChange_Logo_rgb.jpg">
            <a:extLst>
              <a:ext uri="{FF2B5EF4-FFF2-40B4-BE49-F238E27FC236}">
                <a16:creationId xmlns:a16="http://schemas.microsoft.com/office/drawing/2014/main" id="{9BBE998F-DEF5-414F-9F08-B70B1509B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9772" y="315518"/>
            <a:ext cx="2315361" cy="915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5168F4-EC99-4BFA-885A-4CFE847F68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70450">
            <a:off x="5006350" y="2240359"/>
            <a:ext cx="410131" cy="4101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4E1111C-4ED7-452D-8912-258FC95EF8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1626">
            <a:off x="8478663" y="2511414"/>
            <a:ext cx="410131" cy="410131"/>
          </a:xfrm>
          <a:prstGeom prst="rect">
            <a:avLst/>
          </a:prstGeom>
        </p:spPr>
      </p:pic>
      <p:pic>
        <p:nvPicPr>
          <p:cNvPr id="30" name="Picture 29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86200300-6FD6-4E98-8269-508602C1EB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57328" y="6256318"/>
            <a:ext cx="480125" cy="480125"/>
          </a:xfrm>
          <a:prstGeom prst="rect">
            <a:avLst/>
          </a:prstGeom>
        </p:spPr>
      </p:pic>
      <p:pic>
        <p:nvPicPr>
          <p:cNvPr id="33" name="Picture 32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B9CD28D1-E29E-4684-B484-32D64D0BEB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70650" y="2176625"/>
            <a:ext cx="480125" cy="480125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200B93E-2B5F-42D8-A631-DB6A4B1F39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20047" y="3001957"/>
            <a:ext cx="3457501" cy="3457501"/>
          </a:xfrm>
          <a:prstGeom prst="rect">
            <a:avLst/>
          </a:prstGeom>
        </p:spPr>
      </p:pic>
      <p:pic>
        <p:nvPicPr>
          <p:cNvPr id="36" name="Picture 3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C3733B9-8D21-44A7-9C6D-8272831FF1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782497" y="1177166"/>
            <a:ext cx="788153" cy="788153"/>
          </a:xfrm>
          <a:prstGeom prst="rect">
            <a:avLst/>
          </a:prstGeom>
        </p:spPr>
      </p:pic>
      <p:pic>
        <p:nvPicPr>
          <p:cNvPr id="38" name="Picture 37" descr="A close up of a sign&#10;&#10;Description automatically generated">
            <a:extLst>
              <a:ext uri="{FF2B5EF4-FFF2-40B4-BE49-F238E27FC236}">
                <a16:creationId xmlns:a16="http://schemas.microsoft.com/office/drawing/2014/main" id="{C4D13268-D2E3-4C81-BDBA-49AE0FAA88D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952328" y="949415"/>
            <a:ext cx="788153" cy="788153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F4278D47-CE22-4F97-A479-86358622AE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425667" y="982155"/>
            <a:ext cx="1820797" cy="18207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987A95B-07BF-464A-832A-9D0355D00C2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84732" y="821356"/>
            <a:ext cx="1089206" cy="108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5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 userDrawn="1">
          <p15:clr>
            <a:srgbClr val="FBAE40"/>
          </p15:clr>
        </p15:guide>
        <p15:guide id="2" pos="8171" userDrawn="1">
          <p15:clr>
            <a:srgbClr val="FBAE40"/>
          </p15:clr>
        </p15:guide>
        <p15:guide id="3" pos="29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c 17">
            <a:extLst>
              <a:ext uri="{FF2B5EF4-FFF2-40B4-BE49-F238E27FC236}">
                <a16:creationId xmlns:a16="http://schemas.microsoft.com/office/drawing/2014/main" id="{CD50D0AE-1B27-4DA4-BEEC-6FE72CA67DFC}"/>
              </a:ext>
            </a:extLst>
          </p:cNvPr>
          <p:cNvSpPr/>
          <p:nvPr userDrawn="1"/>
        </p:nvSpPr>
        <p:spPr>
          <a:xfrm rot="5037520">
            <a:off x="-7286809" y="-5836132"/>
            <a:ext cx="13033686" cy="13033685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B5A71DE-5F6C-47DD-999A-7CBED3F6B7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6557" y="3415138"/>
            <a:ext cx="5505451" cy="2207267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6000" b="0" i="0" spc="0" baseline="0">
                <a:solidFill>
                  <a:schemeClr val="accent1"/>
                </a:solidFill>
                <a:latin typeface="Arial MT Light" pitchFamily="2" charset="0"/>
              </a:defRPr>
            </a:lvl1pPr>
          </a:lstStyle>
          <a:p>
            <a:r>
              <a:rPr lang="en-GB"/>
              <a:t>Your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2FBEE9E-BD25-40DE-896E-442A468436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96556" y="5786759"/>
            <a:ext cx="5505449" cy="1983461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explaining the content of the presentation</a:t>
            </a:r>
            <a:endParaRPr lang="en-US"/>
          </a:p>
        </p:txBody>
      </p:sp>
      <p:pic>
        <p:nvPicPr>
          <p:cNvPr id="22" name="Picture 21" descr="StepChange_Logo_rgb.jpg">
            <a:extLst>
              <a:ext uri="{FF2B5EF4-FFF2-40B4-BE49-F238E27FC236}">
                <a16:creationId xmlns:a16="http://schemas.microsoft.com/office/drawing/2014/main" id="{C15FB188-6C5D-480E-A5E4-A507164BA1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44327" y="385843"/>
            <a:ext cx="2315361" cy="91518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F423CEA-F9D6-40DA-85D2-7494616040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70450">
            <a:off x="3624973" y="2055842"/>
            <a:ext cx="410131" cy="41013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C370778-4699-4A33-9424-FA480230DE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1626">
            <a:off x="1873477" y="923849"/>
            <a:ext cx="410131" cy="410131"/>
          </a:xfrm>
          <a:prstGeom prst="rect">
            <a:avLst/>
          </a:prstGeom>
        </p:spPr>
      </p:pic>
      <p:pic>
        <p:nvPicPr>
          <p:cNvPr id="25" name="Picture 24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16B6CC40-F820-4FE1-8F71-13DA8DB40D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16813" y="1208212"/>
            <a:ext cx="480125" cy="480125"/>
          </a:xfrm>
          <a:prstGeom prst="rect">
            <a:avLst/>
          </a:prstGeom>
        </p:spPr>
      </p:pic>
      <p:pic>
        <p:nvPicPr>
          <p:cNvPr id="26" name="Picture 25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4B3A9BD0-46A6-4067-923B-2A6133FFA0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93064" y="7022965"/>
            <a:ext cx="480125" cy="480125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9E2B460F-A25E-4DE7-8D40-67A2AA0E069F}"/>
              </a:ext>
            </a:extLst>
          </p:cNvPr>
          <p:cNvSpPr/>
          <p:nvPr userDrawn="1"/>
        </p:nvSpPr>
        <p:spPr bwMode="auto">
          <a:xfrm>
            <a:off x="1594660" y="2962683"/>
            <a:ext cx="4014061" cy="4014061"/>
          </a:xfrm>
          <a:prstGeom prst="ellipse">
            <a:avLst/>
          </a:prstGeom>
          <a:solidFill>
            <a:srgbClr val="AF95C6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76DB405-0956-48E6-A956-92F37A9CD99F}"/>
              </a:ext>
            </a:extLst>
          </p:cNvPr>
          <p:cNvSpPr/>
          <p:nvPr userDrawn="1"/>
        </p:nvSpPr>
        <p:spPr bwMode="auto">
          <a:xfrm>
            <a:off x="4565267" y="1084306"/>
            <a:ext cx="1949619" cy="1949619"/>
          </a:xfrm>
          <a:prstGeom prst="ellipse">
            <a:avLst/>
          </a:prstGeom>
          <a:solidFill>
            <a:srgbClr val="FFB6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59D4A7AA-BF72-4454-997A-884D55958B3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94658" y="1676859"/>
            <a:ext cx="1357062" cy="135706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E16DB85-661E-48CB-9604-F6E4C136F7D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23580" y="1287300"/>
            <a:ext cx="1543622" cy="1543622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7B9B7C45-C22D-4ED5-B0EE-F752FFBBE1D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702354" y="3041775"/>
            <a:ext cx="3727603" cy="37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95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 userDrawn="1">
          <p15:clr>
            <a:srgbClr val="FBAE40"/>
          </p15:clr>
        </p15:guide>
        <p15:guide id="2" pos="8171" userDrawn="1">
          <p15:clr>
            <a:srgbClr val="FBAE40"/>
          </p15:clr>
        </p15:guide>
        <p15:guide id="3" pos="29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36ED4C9A-6C70-42EF-A9C3-67C702AFD770}"/>
              </a:ext>
            </a:extLst>
          </p:cNvPr>
          <p:cNvSpPr/>
          <p:nvPr userDrawn="1"/>
        </p:nvSpPr>
        <p:spPr>
          <a:xfrm rot="17234295">
            <a:off x="-617177" y="1333313"/>
            <a:ext cx="11722981" cy="11722981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D599084-5968-413D-A776-5B13E8E974A8}"/>
              </a:ext>
            </a:extLst>
          </p:cNvPr>
          <p:cNvSpPr/>
          <p:nvPr userDrawn="1"/>
        </p:nvSpPr>
        <p:spPr>
          <a:xfrm rot="10107403">
            <a:off x="6566259" y="-7047275"/>
            <a:ext cx="11722981" cy="11722981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0B3F1F4-4253-4B54-AEBC-E6C3729821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1588" y="3207253"/>
            <a:ext cx="5505451" cy="2207267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6000" b="0" i="0" spc="0" baseline="0">
                <a:solidFill>
                  <a:schemeClr val="accent1"/>
                </a:solidFill>
                <a:latin typeface="Arial MT Light" pitchFamily="2" charset="0"/>
              </a:defRPr>
            </a:lvl1pPr>
          </a:lstStyle>
          <a:p>
            <a:r>
              <a:rPr lang="en-GB"/>
              <a:t>Your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DC5CE904-71A5-43CF-94D3-4AA0A76426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1589" y="5579393"/>
            <a:ext cx="5505449" cy="1983461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explaining the content of the presentation</a:t>
            </a:r>
            <a:endParaRPr lang="en-US"/>
          </a:p>
        </p:txBody>
      </p:sp>
      <p:pic>
        <p:nvPicPr>
          <p:cNvPr id="27" name="Picture 26" descr="StepChange_Logo_rgb.jpg">
            <a:extLst>
              <a:ext uri="{FF2B5EF4-FFF2-40B4-BE49-F238E27FC236}">
                <a16:creationId xmlns:a16="http://schemas.microsoft.com/office/drawing/2014/main" id="{6476CC0C-0B17-4BFF-B737-0D6A3FF11C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0824" y="368051"/>
            <a:ext cx="2315361" cy="915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DDF558-F102-4B92-BA93-9AA5F3B714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70450">
            <a:off x="4820696" y="1949174"/>
            <a:ext cx="410131" cy="4101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9CAF7AB-3BEB-42DD-B9F8-C8FF3439BD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1626">
            <a:off x="8712203" y="2511414"/>
            <a:ext cx="410131" cy="410131"/>
          </a:xfrm>
          <a:prstGeom prst="rect">
            <a:avLst/>
          </a:prstGeom>
        </p:spPr>
      </p:pic>
      <p:pic>
        <p:nvPicPr>
          <p:cNvPr id="33" name="Picture 32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A0AE4ADD-491D-4928-A452-0CCDC2949C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90868" y="6256318"/>
            <a:ext cx="480125" cy="480125"/>
          </a:xfrm>
          <a:prstGeom prst="rect">
            <a:avLst/>
          </a:prstGeom>
        </p:spPr>
      </p:pic>
      <p:pic>
        <p:nvPicPr>
          <p:cNvPr id="34" name="Picture 33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4837FB7C-5330-4901-B251-7BC70FD7DE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31742" y="2418119"/>
            <a:ext cx="480125" cy="480125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4A389685-BDB0-4220-93D7-6DA48EDE25F7}"/>
              </a:ext>
            </a:extLst>
          </p:cNvPr>
          <p:cNvSpPr/>
          <p:nvPr userDrawn="1"/>
        </p:nvSpPr>
        <p:spPr bwMode="auto">
          <a:xfrm>
            <a:off x="6775857" y="1071682"/>
            <a:ext cx="1823558" cy="1823558"/>
          </a:xfrm>
          <a:prstGeom prst="ellipse">
            <a:avLst/>
          </a:prstGeom>
          <a:solidFill>
            <a:srgbClr val="F6871F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pic>
        <p:nvPicPr>
          <p:cNvPr id="36" name="Picture 3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7947A4A6-20CB-46CB-97D4-7E54872FED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3597" y="2716479"/>
            <a:ext cx="3432227" cy="3432227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932F6B08-7B7A-4803-8988-C6850365875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23032" y="1179780"/>
            <a:ext cx="1621069" cy="1621069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301825DE-40B6-4B5C-A863-047D17ECF9AF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621084" y="1237877"/>
            <a:ext cx="1068716" cy="1068717"/>
          </a:xfrm>
          <a:prstGeom prst="rect">
            <a:avLst/>
          </a:prstGeom>
        </p:spPr>
      </p:pic>
      <p:pic>
        <p:nvPicPr>
          <p:cNvPr id="39" name="Picture 38" descr="A picture containing transport&#10;&#10;Description automatically generated">
            <a:extLst>
              <a:ext uri="{FF2B5EF4-FFF2-40B4-BE49-F238E27FC236}">
                <a16:creationId xmlns:a16="http://schemas.microsoft.com/office/drawing/2014/main" id="{CEA18079-1D9D-4D1C-8549-AF5E4217207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230668" y="759307"/>
            <a:ext cx="1131053" cy="1131053"/>
          </a:xfrm>
          <a:prstGeom prst="rect">
            <a:avLst/>
          </a:prstGeom>
        </p:spPr>
      </p:pic>
      <p:pic>
        <p:nvPicPr>
          <p:cNvPr id="40" name="Picture 39" descr="A close up of a sign&#10;&#10;Description automatically generated">
            <a:extLst>
              <a:ext uri="{FF2B5EF4-FFF2-40B4-BE49-F238E27FC236}">
                <a16:creationId xmlns:a16="http://schemas.microsoft.com/office/drawing/2014/main" id="{34347C1E-6E6E-4E9F-92E6-7F2AD3433C41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971014" y="1002640"/>
            <a:ext cx="778000" cy="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69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 userDrawn="1">
          <p15:clr>
            <a:srgbClr val="FBAE40"/>
          </p15:clr>
        </p15:guide>
        <p15:guide id="2" pos="8171" userDrawn="1">
          <p15:clr>
            <a:srgbClr val="FBAE40"/>
          </p15:clr>
        </p15:guide>
        <p15:guide id="3" pos="29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c 18">
            <a:extLst>
              <a:ext uri="{FF2B5EF4-FFF2-40B4-BE49-F238E27FC236}">
                <a16:creationId xmlns:a16="http://schemas.microsoft.com/office/drawing/2014/main" id="{B57917C0-6AD5-4912-B537-B196D66C5672}"/>
              </a:ext>
            </a:extLst>
          </p:cNvPr>
          <p:cNvSpPr/>
          <p:nvPr userDrawn="1"/>
        </p:nvSpPr>
        <p:spPr>
          <a:xfrm rot="5037520">
            <a:off x="-7230225" y="-6120509"/>
            <a:ext cx="13033686" cy="13033685"/>
          </a:xfrm>
          <a:prstGeom prst="arc">
            <a:avLst/>
          </a:prstGeom>
          <a:ln w="25400">
            <a:solidFill>
              <a:srgbClr val="D4DCE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9811764-B7CD-4D2D-8C4B-2E7F58D5DA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401" y="3130761"/>
            <a:ext cx="5505451" cy="2207267"/>
          </a:xfrm>
        </p:spPr>
        <p:txBody>
          <a:bodyPr lIns="360000" tIns="360000" anchor="b"/>
          <a:lstStyle>
            <a:lvl1pPr algn="l">
              <a:lnSpc>
                <a:spcPct val="90000"/>
              </a:lnSpc>
              <a:defRPr sz="6000" b="0" i="0" spc="0" baseline="0">
                <a:solidFill>
                  <a:schemeClr val="accent1"/>
                </a:solidFill>
                <a:latin typeface="Arial MT Light" pitchFamily="2" charset="0"/>
              </a:defRPr>
            </a:lvl1pPr>
          </a:lstStyle>
          <a:p>
            <a:r>
              <a:rPr lang="en-GB"/>
              <a:t>Your Title</a:t>
            </a:r>
            <a:br>
              <a:rPr lang="en-GB"/>
            </a:br>
            <a:r>
              <a:rPr lang="en-GB"/>
              <a:t>Goes Here</a:t>
            </a:r>
            <a:endParaRPr lang="en-US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933613B-28C8-4E78-BC84-F88D05F38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6773" y="5465285"/>
            <a:ext cx="5505449" cy="1983461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explaining the content of the presentation</a:t>
            </a:r>
            <a:endParaRPr lang="en-US"/>
          </a:p>
        </p:txBody>
      </p:sp>
      <p:pic>
        <p:nvPicPr>
          <p:cNvPr id="25" name="Picture 24" descr="StepChange_Logo_rgb.jpg">
            <a:extLst>
              <a:ext uri="{FF2B5EF4-FFF2-40B4-BE49-F238E27FC236}">
                <a16:creationId xmlns:a16="http://schemas.microsoft.com/office/drawing/2014/main" id="{150575C9-3B7D-436F-8344-1AA411CC36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00911" y="291040"/>
            <a:ext cx="2315361" cy="91518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52CDFD0-5EA1-4C73-BA93-FF36548C3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370450">
            <a:off x="3681557" y="1771465"/>
            <a:ext cx="410131" cy="4101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D69656B-5652-4362-AE30-40D5A0B95A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091626">
            <a:off x="1765122" y="489284"/>
            <a:ext cx="410131" cy="410131"/>
          </a:xfrm>
          <a:prstGeom prst="rect">
            <a:avLst/>
          </a:prstGeom>
        </p:spPr>
      </p:pic>
      <p:pic>
        <p:nvPicPr>
          <p:cNvPr id="28" name="Picture 27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32EEDA8B-5D1F-4570-8F52-25A156B0307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3397" y="923835"/>
            <a:ext cx="480125" cy="480125"/>
          </a:xfrm>
          <a:prstGeom prst="rect">
            <a:avLst/>
          </a:prstGeom>
        </p:spPr>
      </p:pic>
      <p:pic>
        <p:nvPicPr>
          <p:cNvPr id="29" name="Picture 28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7A7FCAAA-6113-40B3-85A9-162BABD0DC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49648" y="6738588"/>
            <a:ext cx="480125" cy="480125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05536690-B77F-476D-8455-C377A26EE789}"/>
              </a:ext>
            </a:extLst>
          </p:cNvPr>
          <p:cNvSpPr/>
          <p:nvPr userDrawn="1"/>
        </p:nvSpPr>
        <p:spPr bwMode="auto">
          <a:xfrm>
            <a:off x="1651244" y="2678306"/>
            <a:ext cx="4014061" cy="4014061"/>
          </a:xfrm>
          <a:prstGeom prst="ellipse">
            <a:avLst/>
          </a:prstGeom>
          <a:solidFill>
            <a:srgbClr val="EEEEEE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557BCB0-6E7D-464D-9880-FE5A8EAB33A1}"/>
              </a:ext>
            </a:extLst>
          </p:cNvPr>
          <p:cNvSpPr/>
          <p:nvPr userDrawn="1"/>
        </p:nvSpPr>
        <p:spPr bwMode="auto">
          <a:xfrm>
            <a:off x="4621851" y="799929"/>
            <a:ext cx="1949619" cy="1949619"/>
          </a:xfrm>
          <a:prstGeom prst="ellipse">
            <a:avLst/>
          </a:prstGeom>
          <a:solidFill>
            <a:srgbClr val="FFB600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E70266A5-0029-444C-B6EC-25B038AFDB4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86589" y="2913648"/>
            <a:ext cx="3543368" cy="3543368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245C5DD2-C085-4409-9720-AF1ECA7E6E5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966303" y="1048929"/>
            <a:ext cx="1327438" cy="1327438"/>
          </a:xfrm>
          <a:prstGeom prst="rect">
            <a:avLst/>
          </a:prstGeom>
        </p:spPr>
      </p:pic>
      <p:pic>
        <p:nvPicPr>
          <p:cNvPr id="36" name="Picture 3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E0927F0-EB07-48F3-A25B-B2E6D2223FA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20172019" flipH="1">
            <a:off x="1900773" y="1450177"/>
            <a:ext cx="1072624" cy="10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8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7" userDrawn="1">
          <p15:clr>
            <a:srgbClr val="FBAE40"/>
          </p15:clr>
        </p15:guide>
        <p15:guide id="2" pos="8171" userDrawn="1">
          <p15:clr>
            <a:srgbClr val="FBAE40"/>
          </p15:clr>
        </p15:guide>
        <p15:guide id="3" pos="29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561F615-B991-9B41-8908-50D6027D03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035" y="747499"/>
            <a:ext cx="7801545" cy="858282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FD89C903-84C1-9943-A70A-D697F3A0D9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5035" y="747499"/>
            <a:ext cx="7801545" cy="858282"/>
          </a:xfrm>
        </p:spPr>
        <p:txBody>
          <a:bodyPr lIns="360000" tIns="0" rIns="360000" bIns="180000">
            <a:normAutofit/>
          </a:bodyPr>
          <a:lstStyle>
            <a:lvl1pPr marL="0" indent="0" algn="l">
              <a:lnSpc>
                <a:spcPct val="100000"/>
              </a:lnSpc>
              <a:buNone/>
              <a:defRPr sz="2400" b="0" i="0" baseline="0">
                <a:solidFill>
                  <a:srgbClr val="F6871F"/>
                </a:solidFill>
                <a:latin typeface="Arial MT Light" pitchFamily="2" charset="0"/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Your subtitle goes here</a:t>
            </a: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41C895-248A-6047-8CCA-FE619E3FAFFD}"/>
              </a:ext>
            </a:extLst>
          </p:cNvPr>
          <p:cNvSpPr/>
          <p:nvPr userDrawn="1"/>
        </p:nvSpPr>
        <p:spPr bwMode="auto">
          <a:xfrm>
            <a:off x="9218202" y="2293889"/>
            <a:ext cx="5818500" cy="4625807"/>
          </a:xfrm>
          <a:prstGeom prst="ellipse">
            <a:avLst/>
          </a:prstGeom>
          <a:solidFill>
            <a:srgbClr val="FFB600">
              <a:alpha val="4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75C48E7-10B5-0449-835B-305C77542676}"/>
              </a:ext>
            </a:extLst>
          </p:cNvPr>
          <p:cNvSpPr/>
          <p:nvPr userDrawn="1"/>
        </p:nvSpPr>
        <p:spPr bwMode="auto">
          <a:xfrm>
            <a:off x="8396580" y="1426122"/>
            <a:ext cx="3415333" cy="2715248"/>
          </a:xfrm>
          <a:prstGeom prst="ellipse">
            <a:avLst/>
          </a:prstGeom>
          <a:solidFill>
            <a:srgbClr val="AF95C6">
              <a:alpha val="3000"/>
            </a:srgbClr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1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86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011" y="418972"/>
            <a:ext cx="12439337" cy="937143"/>
          </a:xfrm>
          <a:prstGeom prst="rect">
            <a:avLst/>
          </a:prstGeom>
        </p:spPr>
        <p:txBody>
          <a:bodyPr vert="horz" wrap="square" lIns="252000" tIns="108000" rIns="180000" bIns="18000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011" y="1611365"/>
            <a:ext cx="12439337" cy="5105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76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52" r:id="rId4"/>
    <p:sldLayoutId id="2147483730" r:id="rId5"/>
    <p:sldLayoutId id="2147483729" r:id="rId6"/>
    <p:sldLayoutId id="2147483753" r:id="rId7"/>
    <p:sldLayoutId id="2147483718" r:id="rId8"/>
    <p:sldLayoutId id="2147483755" r:id="rId9"/>
    <p:sldLayoutId id="2147483733" r:id="rId10"/>
    <p:sldLayoutId id="2147483735" r:id="rId11"/>
    <p:sldLayoutId id="2147483688" r:id="rId12"/>
    <p:sldLayoutId id="214748372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accent1"/>
          </a:solidFill>
          <a:latin typeface="Arial MT Light" pitchFamily="2" charset="0"/>
          <a:ea typeface="+mj-ea"/>
          <a:cs typeface="Arial MT Light" pitchFamily="2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 MT Light" pitchFamily="2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 MT Light" pitchFamily="2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Arial MT Light" pitchFamily="2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Arial MT Light" pitchFamily="2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Arial MT Light" pitchFamily="2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3AF7-3FA1-2B42-874A-1099C6D98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2269" y="3044810"/>
            <a:ext cx="4411169" cy="2207267"/>
          </a:xfrm>
        </p:spPr>
        <p:txBody>
          <a:bodyPr/>
          <a:lstStyle/>
          <a:p>
            <a:br>
              <a:rPr lang="en-GB">
                <a:solidFill>
                  <a:srgbClr val="7030A0"/>
                </a:solidFill>
                <a:latin typeface="Corbel" panose="020B0503020204020204" pitchFamily="34" charset="0"/>
              </a:rPr>
            </a:br>
            <a:endParaRPr lang="en-US">
              <a:latin typeface="+mn-lt"/>
            </a:endParaRP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4A29B401-0907-EDA2-3F9A-9E2FB1AA7DCE}"/>
              </a:ext>
            </a:extLst>
          </p:cNvPr>
          <p:cNvSpPr txBox="1">
            <a:spLocks/>
          </p:cNvSpPr>
          <p:nvPr/>
        </p:nvSpPr>
        <p:spPr>
          <a:xfrm>
            <a:off x="7187585" y="1996332"/>
            <a:ext cx="4733111" cy="1653269"/>
          </a:xfrm>
          <a:prstGeom prst="rect">
            <a:avLst/>
          </a:prstGeom>
        </p:spPr>
        <p:txBody>
          <a:bodyPr vert="horz" wrap="square" lIns="360000" tIns="360000" rIns="180000" bIns="180000" rtlCol="0" anchor="b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spc="0" baseline="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US" sz="4000" dirty="0"/>
              <a:t>Business case template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88FE3-28D4-4FFF-F248-70BA32CAC67A}"/>
              </a:ext>
            </a:extLst>
          </p:cNvPr>
          <p:cNvSpPr txBox="1"/>
          <p:nvPr/>
        </p:nvSpPr>
        <p:spPr>
          <a:xfrm>
            <a:off x="7488044" y="3913249"/>
            <a:ext cx="672418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Opportunity Name:</a:t>
            </a:r>
          </a:p>
          <a:p>
            <a:r>
              <a:rPr lang="en-US" sz="2400" dirty="0">
                <a:solidFill>
                  <a:schemeClr val="tx1"/>
                </a:solidFill>
              </a:rPr>
              <a:t>Opportunity Sponsor:</a:t>
            </a:r>
          </a:p>
          <a:p>
            <a:r>
              <a:rPr lang="en-US" sz="2400" dirty="0">
                <a:solidFill>
                  <a:schemeClr val="tx1"/>
                </a:solidFill>
              </a:rPr>
              <a:t>Opportunity Exec Sponsor: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accent4"/>
                </a:solidFill>
              </a:rPr>
              <a:t>Author(s):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Date:</a:t>
            </a:r>
          </a:p>
          <a:p>
            <a:r>
              <a:rPr lang="en-US" sz="2400" dirty="0">
                <a:solidFill>
                  <a:schemeClr val="accent4"/>
                </a:solidFill>
              </a:rPr>
              <a:t>Version:</a:t>
            </a:r>
          </a:p>
        </p:txBody>
      </p:sp>
    </p:spTree>
    <p:extLst>
      <p:ext uri="{BB962C8B-B14F-4D97-AF65-F5344CB8AC3E}">
        <p14:creationId xmlns:p14="http://schemas.microsoft.com/office/powerpoint/2010/main" val="128118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93352" y="224471"/>
            <a:ext cx="12945569" cy="3925674"/>
            <a:chOff x="394352" y="224472"/>
            <a:chExt cx="10017634" cy="3037792"/>
          </a:xfrm>
        </p:grpSpPr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4009731" y="2686645"/>
              <a:ext cx="2778657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US" sz="4400">
                  <a:latin typeface="+mn-lt"/>
                </a:rPr>
                <a:t>Appendices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8205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05615" y="224471"/>
            <a:ext cx="13033307" cy="1380357"/>
            <a:chOff x="326459" y="224472"/>
            <a:chExt cx="10085527" cy="1068158"/>
          </a:xfrm>
        </p:grpSpPr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326459" y="225393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US" sz="3200" dirty="0">
                  <a:latin typeface="+mn-lt"/>
                </a:rPr>
                <a:t>Stakeholder consultation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5625BF-AE23-A2D1-25AB-EE3867774A10}"/>
              </a:ext>
            </a:extLst>
          </p:cNvPr>
          <p:cNvSpPr txBox="1"/>
          <p:nvPr/>
        </p:nvSpPr>
        <p:spPr>
          <a:xfrm>
            <a:off x="235195" y="793523"/>
            <a:ext cx="1142383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ctr"/>
            <a:r>
              <a:rPr lang="en-GB" sz="1200" dirty="0"/>
              <a:t>The following areas within StepChange have reviewed this Business Case and undertaken a high-level impact assessment.</a:t>
            </a:r>
            <a:br>
              <a:rPr lang="en-GB" sz="1200" dirty="0"/>
            </a:br>
            <a:r>
              <a:rPr lang="en-GB" sz="1200" dirty="0"/>
              <a:t>Please note every area must have confirmed via discussions, before PMO can submit the paper to SIB</a:t>
            </a:r>
            <a:r>
              <a:rPr lang="en-GB" sz="1200" dirty="0">
                <a:solidFill>
                  <a:srgbClr val="FFFFFF"/>
                </a:solidFill>
              </a:rPr>
              <a:t>ard.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209A7A5-9FFB-6BF6-6FC1-2056713D4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470374"/>
              </p:ext>
            </p:extLst>
          </p:nvPr>
        </p:nvGraphicFramePr>
        <p:xfrm>
          <a:off x="235195" y="1255188"/>
          <a:ext cx="12668887" cy="615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6268">
                  <a:extLst>
                    <a:ext uri="{9D8B030D-6E8A-4147-A177-3AD203B41FA5}">
                      <a16:colId xmlns:a16="http://schemas.microsoft.com/office/drawing/2014/main" val="2605960580"/>
                    </a:ext>
                  </a:extLst>
                </a:gridCol>
                <a:gridCol w="2999678">
                  <a:extLst>
                    <a:ext uri="{9D8B030D-6E8A-4147-A177-3AD203B41FA5}">
                      <a16:colId xmlns:a16="http://schemas.microsoft.com/office/drawing/2014/main" val="2858434085"/>
                    </a:ext>
                  </a:extLst>
                </a:gridCol>
                <a:gridCol w="1672683">
                  <a:extLst>
                    <a:ext uri="{9D8B030D-6E8A-4147-A177-3AD203B41FA5}">
                      <a16:colId xmlns:a16="http://schemas.microsoft.com/office/drawing/2014/main" val="1284774150"/>
                    </a:ext>
                  </a:extLst>
                </a:gridCol>
                <a:gridCol w="1148576">
                  <a:extLst>
                    <a:ext uri="{9D8B030D-6E8A-4147-A177-3AD203B41FA5}">
                      <a16:colId xmlns:a16="http://schemas.microsoft.com/office/drawing/2014/main" val="3909066858"/>
                    </a:ext>
                  </a:extLst>
                </a:gridCol>
                <a:gridCol w="5131682">
                  <a:extLst>
                    <a:ext uri="{9D8B030D-6E8A-4147-A177-3AD203B41FA5}">
                      <a16:colId xmlns:a16="http://schemas.microsoft.com/office/drawing/2014/main" val="1401403403"/>
                    </a:ext>
                  </a:extLst>
                </a:gridCol>
              </a:tblGrid>
              <a:tr h="25046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Name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Role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Department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Confirmation (Y/N)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b="1" kern="120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+mn-cs"/>
                        </a:rPr>
                        <a:t>Comments / Considerations</a:t>
                      </a:r>
                    </a:p>
                  </a:txBody>
                  <a:tcPr marL="4138" marR="4138" marT="4138" marB="0" anchor="ctr"/>
                </a:tc>
                <a:extLst>
                  <a:ext uri="{0D108BD9-81ED-4DB2-BD59-A6C34878D82A}">
                    <a16:rowId xmlns:a16="http://schemas.microsoft.com/office/drawing/2014/main" val="1350388037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Financial Controller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Regulatory Finance  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33276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Estates and Facilities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Facilities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580968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Digital and Marketing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Marketing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544987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Charity Development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Charity Development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544967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Finance Business Partner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Finance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59995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Reward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People and Culture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568808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Communications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Communications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307431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Regulatory Compliance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Risk and Compliance  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066888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Vulnerability Product Manager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Client Journey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7431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Policy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External Affairs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610907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StepChange Subsidiaries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External Affairs and Operating Subsidiaries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43174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800" kern="1200" noProof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Operational Change / Operations</a:t>
                      </a:r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Operations Support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7624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Client Operations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Client Operations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32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Strategy and Quality 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Operational Strategy and  Quality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80526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Data Protection Officer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Risk and Compliance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322366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Strategy and  Change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Change Services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37979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Portfolio Manager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Change Services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32994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Head of Business Systems and IT Operations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Change Services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77269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Lead Solutions Architect</a:t>
                      </a:r>
                      <a:endParaRPr lang="en-US" dirty="0"/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Change Services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370094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800" dirty="0">
                          <a:latin typeface="+mj-lt"/>
                        </a:rPr>
                        <a:t>Infrastructure Delivery Manager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</a:t>
                      </a:r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Change Services</a:t>
                      </a:r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7350935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Business Partner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Change Services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5432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Business Partner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Change Services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187950"/>
                  </a:ext>
                </a:extLst>
              </a:tr>
              <a:tr h="250464"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Business Partner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Digital and Change Services</a:t>
                      </a: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138" marR="4138" marT="4138" marB="0" anchor="ctr"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24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299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93352" y="224471"/>
            <a:ext cx="12945570" cy="1380357"/>
            <a:chOff x="394352" y="224472"/>
            <a:chExt cx="10017634" cy="1068158"/>
          </a:xfrm>
        </p:grpSpPr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-2239814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/>
              <a:t>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D0FE6EB-6F4D-3EFC-54D9-10C51EC63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771426"/>
              </p:ext>
            </p:extLst>
          </p:nvPr>
        </p:nvGraphicFramePr>
        <p:xfrm>
          <a:off x="269944" y="1782650"/>
          <a:ext cx="12782002" cy="3376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0668">
                  <a:extLst>
                    <a:ext uri="{9D8B030D-6E8A-4147-A177-3AD203B41FA5}">
                      <a16:colId xmlns:a16="http://schemas.microsoft.com/office/drawing/2014/main" val="2509882157"/>
                    </a:ext>
                  </a:extLst>
                </a:gridCol>
                <a:gridCol w="4260666">
                  <a:extLst>
                    <a:ext uri="{9D8B030D-6E8A-4147-A177-3AD203B41FA5}">
                      <a16:colId xmlns:a16="http://schemas.microsoft.com/office/drawing/2014/main" val="2253619645"/>
                    </a:ext>
                  </a:extLst>
                </a:gridCol>
                <a:gridCol w="4260668">
                  <a:extLst>
                    <a:ext uri="{9D8B030D-6E8A-4147-A177-3AD203B41FA5}">
                      <a16:colId xmlns:a16="http://schemas.microsoft.com/office/drawing/2014/main" val="2566142078"/>
                    </a:ext>
                  </a:extLst>
                </a:gridCol>
              </a:tblGrid>
              <a:tr h="479851">
                <a:tc gridSpan="3"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bg1"/>
                          </a:solidFill>
                          <a:latin typeface="+mn-lt"/>
                          <a:ea typeface="PMingLiU"/>
                          <a:cs typeface="Times New Roman"/>
                        </a:rPr>
                        <a:t>Approvals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9081"/>
                  </a:ext>
                </a:extLst>
              </a:tr>
              <a:tr h="51523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+mn-lt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latin typeface="+mn-lt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latin typeface="+mn-lt"/>
                        </a:rPr>
                        <a:t>Approval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833319"/>
                  </a:ext>
                </a:extLst>
              </a:tr>
              <a:tr h="51523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33558"/>
                  </a:ext>
                </a:extLst>
              </a:tr>
              <a:tr h="51523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14175"/>
                  </a:ext>
                </a:extLst>
              </a:tr>
              <a:tr h="51523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53941"/>
                  </a:ext>
                </a:extLst>
              </a:tr>
              <a:tr h="515230">
                <a:tc gridSpan="3">
                  <a:txBody>
                    <a:bodyPr/>
                    <a:lstStyle/>
                    <a:p>
                      <a:r>
                        <a:rPr lang="en-GB" sz="1500" dirty="0">
                          <a:latin typeface="+mn-lt"/>
                        </a:rPr>
                        <a:t>Outcome: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35423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r>
                        <a:rPr lang="en-GB" sz="1500" dirty="0">
                          <a:latin typeface="+mn-lt"/>
                        </a:rPr>
                        <a:t>Date: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8250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AD32111-6463-04CC-6BE9-ACF743F2A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31012"/>
              </p:ext>
            </p:extLst>
          </p:nvPr>
        </p:nvGraphicFramePr>
        <p:xfrm>
          <a:off x="269944" y="5597600"/>
          <a:ext cx="12805410" cy="1511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029">
                  <a:extLst>
                    <a:ext uri="{9D8B030D-6E8A-4147-A177-3AD203B41FA5}">
                      <a16:colId xmlns:a16="http://schemas.microsoft.com/office/drawing/2014/main" val="2248629908"/>
                    </a:ext>
                  </a:extLst>
                </a:gridCol>
                <a:gridCol w="5860390">
                  <a:extLst>
                    <a:ext uri="{9D8B030D-6E8A-4147-A177-3AD203B41FA5}">
                      <a16:colId xmlns:a16="http://schemas.microsoft.com/office/drawing/2014/main" val="3109280148"/>
                    </a:ext>
                  </a:extLst>
                </a:gridCol>
                <a:gridCol w="1433837">
                  <a:extLst>
                    <a:ext uri="{9D8B030D-6E8A-4147-A177-3AD203B41FA5}">
                      <a16:colId xmlns:a16="http://schemas.microsoft.com/office/drawing/2014/main" val="1276052853"/>
                    </a:ext>
                  </a:extLst>
                </a:gridCol>
                <a:gridCol w="2588154">
                  <a:extLst>
                    <a:ext uri="{9D8B030D-6E8A-4147-A177-3AD203B41FA5}">
                      <a16:colId xmlns:a16="http://schemas.microsoft.com/office/drawing/2014/main" val="1132619350"/>
                    </a:ext>
                  </a:extLst>
                </a:gridCol>
              </a:tblGrid>
              <a:tr h="350126">
                <a:tc>
                  <a:txBody>
                    <a:bodyPr/>
                    <a:lstStyle/>
                    <a:p>
                      <a:r>
                        <a:rPr lang="en-GB" sz="1500" kern="1200" dirty="0">
                          <a:latin typeface="+mn-lt"/>
                        </a:rPr>
                        <a:t>Version</a:t>
                      </a:r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>
                          <a:latin typeface="+mn-lt"/>
                        </a:rPr>
                        <a:t>Modifications</a:t>
                      </a:r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>
                          <a:latin typeface="+mn-lt"/>
                        </a:rPr>
                        <a:t>Author</a:t>
                      </a:r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 kern="1200">
                          <a:latin typeface="+mn-lt"/>
                        </a:rPr>
                        <a:t>Date</a:t>
                      </a:r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836457"/>
                  </a:ext>
                </a:extLst>
              </a:tr>
              <a:tr h="387261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4423642"/>
                  </a:ext>
                </a:extLst>
              </a:tr>
              <a:tr h="387261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839860"/>
                  </a:ext>
                </a:extLst>
              </a:tr>
              <a:tr h="387261"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025814"/>
                  </a:ext>
                </a:extLst>
              </a:tr>
            </a:tbl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89800022-172F-B8F9-2662-A5916FE9CF12}"/>
              </a:ext>
            </a:extLst>
          </p:cNvPr>
          <p:cNvSpPr txBox="1">
            <a:spLocks/>
          </p:cNvSpPr>
          <p:nvPr/>
        </p:nvSpPr>
        <p:spPr>
          <a:xfrm>
            <a:off x="269944" y="886918"/>
            <a:ext cx="12268527" cy="74386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r>
              <a:rPr lang="en-US" sz="3200" dirty="0">
                <a:latin typeface="+mn-lt"/>
              </a:rPr>
              <a:t>Sign-off</a:t>
            </a:r>
          </a:p>
        </p:txBody>
      </p:sp>
    </p:spTree>
    <p:extLst>
      <p:ext uri="{BB962C8B-B14F-4D97-AF65-F5344CB8AC3E}">
        <p14:creationId xmlns:p14="http://schemas.microsoft.com/office/powerpoint/2010/main" val="105751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46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69944" y="224471"/>
            <a:ext cx="12968978" cy="1380357"/>
            <a:chOff x="376238" y="224472"/>
            <a:chExt cx="10035748" cy="1068158"/>
          </a:xfrm>
        </p:grpSpPr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376238" y="717011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GB" sz="3200" dirty="0">
                  <a:latin typeface="+mn-lt"/>
                </a:rPr>
                <a:t>Business case template - principles</a:t>
              </a:r>
              <a:endParaRPr lang="en-US" sz="3200" dirty="0">
                <a:latin typeface="+mn-lt"/>
              </a:endParaRPr>
            </a:p>
          </p:txBody>
        </p:sp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/>
              <a:t>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21DCA-C469-A364-46C3-C3A4AFFB2C0E}"/>
              </a:ext>
            </a:extLst>
          </p:cNvPr>
          <p:cNvSpPr/>
          <p:nvPr/>
        </p:nvSpPr>
        <p:spPr>
          <a:xfrm>
            <a:off x="453055" y="1782777"/>
            <a:ext cx="12085416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76B2D-3B34-4A51-1243-ADD802E148ED}"/>
              </a:ext>
            </a:extLst>
          </p:cNvPr>
          <p:cNvSpPr txBox="1"/>
          <p:nvPr/>
        </p:nvSpPr>
        <p:spPr>
          <a:xfrm>
            <a:off x="453055" y="1623187"/>
            <a:ext cx="1253842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endParaRPr lang="en-GB" sz="120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20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20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20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20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20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20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B9954-00B2-7F33-78F5-F3D45C469CBA}"/>
              </a:ext>
            </a:extLst>
          </p:cNvPr>
          <p:cNvSpPr/>
          <p:nvPr/>
        </p:nvSpPr>
        <p:spPr>
          <a:xfrm>
            <a:off x="453055" y="1720992"/>
            <a:ext cx="12085416" cy="62890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The business case will first be presented to the Digital &amp; Change Portfolio Committee, and subsequently the Strategic Investment Board for approval at the end of the feasibility stage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Ideally, the Business Case at this point will be seeking approval for the end to end project delivery</a:t>
            </a:r>
          </a:p>
          <a:p>
            <a:pPr marL="285750" indent="-285750" defTabSz="9144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500" dirty="0"/>
              <a:t>The Business Case is a living document throughout the feasibility and foundations stages 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document should be baseline</a:t>
            </a:r>
            <a:r>
              <a:rPr lang="en-GB" sz="1500" dirty="0"/>
              <a:t>d at feasibility, and then baselined again at foundations, before moving into delivery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Only if changes are required that are outside the governance tolerance</a:t>
            </a:r>
            <a:r>
              <a:rPr lang="en-GB" sz="1500" dirty="0"/>
              <a:t>s, will the business case have to seek re-approval from the SIB at foundations stage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5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The business </a:t>
            </a:r>
            <a:r>
              <a:rPr lang="en-GB" sz="1500" dirty="0"/>
              <a:t>case must be approved by the project board at foundations stage, prior to moving into delivery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The Business sponsor is accountable for the creation and ongoing updates to the business case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At feasibility stage; the business case will be supported by the Business Partner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At foundations stage; the business case will be supported by the Project Manager</a:t>
            </a:r>
          </a:p>
          <a:p>
            <a:pPr marL="285750" indent="-285750" defTabSz="9144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500" dirty="0"/>
              <a:t>The SLT and executive sponsors must approve the Business Case prior to submission </a:t>
            </a:r>
          </a:p>
          <a:p>
            <a:pPr marL="285750" indent="-285750" defTabSz="9144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1500" dirty="0"/>
              <a:t>Business Cases must be reviewed by PMO prior to submission to DPC or SIB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This is a template, and slides can be included / amended based on project need and stage of project</a:t>
            </a:r>
          </a:p>
          <a:p>
            <a:pPr marL="285750" marR="0" lvl="0" indent="-2857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/>
              <a:t>Please note that instructions are in red, please type responses in charcoal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5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28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69944" y="224471"/>
            <a:ext cx="12968978" cy="1388578"/>
            <a:chOff x="376238" y="224472"/>
            <a:chExt cx="10035748" cy="1074520"/>
          </a:xfrm>
        </p:grpSpPr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376238" y="723373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GB" sz="3200" dirty="0">
                  <a:latin typeface="+mn-lt"/>
                </a:rPr>
                <a:t>Executive Summary</a:t>
              </a:r>
              <a:endParaRPr lang="en-US" sz="3200" dirty="0">
                <a:latin typeface="+mn-lt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269944" y="5618490"/>
            <a:ext cx="122611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en-GB" sz="1500" dirty="0"/>
              <a:t>3. Summarise the implications if the project does not proceed (e.g., the cost of doing nothing)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21DCA-C469-A364-46C3-C3A4AFFB2C0E}"/>
              </a:ext>
            </a:extLst>
          </p:cNvPr>
          <p:cNvSpPr/>
          <p:nvPr/>
        </p:nvSpPr>
        <p:spPr>
          <a:xfrm>
            <a:off x="453055" y="1782777"/>
            <a:ext cx="12085416" cy="34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576B2D-3B34-4A51-1243-ADD802E148ED}"/>
              </a:ext>
            </a:extLst>
          </p:cNvPr>
          <p:cNvSpPr txBox="1"/>
          <p:nvPr/>
        </p:nvSpPr>
        <p:spPr>
          <a:xfrm>
            <a:off x="293352" y="1744924"/>
            <a:ext cx="1253842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1500" dirty="0"/>
              <a:t>1. Provide a summary of the concept. Explain the objectives and the relationship to the strategic roadmap: </a:t>
            </a:r>
          </a:p>
          <a:p>
            <a:pPr lvl="0" fontAlgn="base"/>
            <a:endParaRPr lang="en-GB" sz="1500" dirty="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500" dirty="0">
              <a:solidFill>
                <a:srgbClr val="FFFFFF">
                  <a:lumMod val="50000"/>
                </a:srgbClr>
              </a:solidFill>
              <a:latin typeface="Corbel"/>
            </a:endParaRPr>
          </a:p>
          <a:p>
            <a:pPr lvl="0" fontAlgn="base"/>
            <a:endParaRPr lang="en-GB" sz="1500" dirty="0"/>
          </a:p>
          <a:p>
            <a:pPr lvl="0" fontAlgn="base"/>
            <a:endParaRPr lang="en-GB" sz="15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52285BDB-8CED-8B29-9643-C0EE3DBB0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11663"/>
              </p:ext>
            </p:extLst>
          </p:nvPr>
        </p:nvGraphicFramePr>
        <p:xfrm>
          <a:off x="331268" y="3560698"/>
          <a:ext cx="12782002" cy="19202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660533">
                  <a:extLst>
                    <a:ext uri="{9D8B030D-6E8A-4147-A177-3AD203B41FA5}">
                      <a16:colId xmlns:a16="http://schemas.microsoft.com/office/drawing/2014/main" val="2031381073"/>
                    </a:ext>
                  </a:extLst>
                </a:gridCol>
                <a:gridCol w="853279">
                  <a:extLst>
                    <a:ext uri="{9D8B030D-6E8A-4147-A177-3AD203B41FA5}">
                      <a16:colId xmlns:a16="http://schemas.microsoft.com/office/drawing/2014/main" val="392763895"/>
                    </a:ext>
                  </a:extLst>
                </a:gridCol>
                <a:gridCol w="2357754">
                  <a:extLst>
                    <a:ext uri="{9D8B030D-6E8A-4147-A177-3AD203B41FA5}">
                      <a16:colId xmlns:a16="http://schemas.microsoft.com/office/drawing/2014/main" val="221427162"/>
                    </a:ext>
                  </a:extLst>
                </a:gridCol>
                <a:gridCol w="2455218">
                  <a:extLst>
                    <a:ext uri="{9D8B030D-6E8A-4147-A177-3AD203B41FA5}">
                      <a16:colId xmlns:a16="http://schemas.microsoft.com/office/drawing/2014/main" val="2931552704"/>
                    </a:ext>
                  </a:extLst>
                </a:gridCol>
                <a:gridCol w="2455218">
                  <a:extLst>
                    <a:ext uri="{9D8B030D-6E8A-4147-A177-3AD203B41FA5}">
                      <a16:colId xmlns:a16="http://schemas.microsoft.com/office/drawing/2014/main" val="2227787318"/>
                    </a:ext>
                  </a:extLst>
                </a:gridCol>
              </a:tblGrid>
              <a:tr h="32700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As 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To 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When will it be realised (Quarter and year)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280283"/>
                  </a:ext>
                </a:extLst>
              </a:tr>
              <a:tr h="342277"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58202"/>
                  </a:ext>
                </a:extLst>
              </a:tr>
              <a:tr h="342277"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184309"/>
                  </a:ext>
                </a:extLst>
              </a:tr>
              <a:tr h="342277"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106563"/>
                  </a:ext>
                </a:extLst>
              </a:tr>
              <a:tr h="342277"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64923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F1B291-74AA-17DC-FC51-2E75932C92E7}"/>
              </a:ext>
            </a:extLst>
          </p:cNvPr>
          <p:cNvSpPr txBox="1"/>
          <p:nvPr/>
        </p:nvSpPr>
        <p:spPr>
          <a:xfrm>
            <a:off x="293352" y="3054773"/>
            <a:ext cx="9310075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/>
            <a:r>
              <a:rPr lang="en-GB" sz="1500" dirty="0"/>
              <a:t>2. Outline the potential benefits of the change, and how and when will these be realised:</a:t>
            </a:r>
            <a:endParaRPr lang="en-GB" sz="1500" dirty="0">
              <a:solidFill>
                <a:srgbClr val="FFFFFF">
                  <a:lumMod val="50000"/>
                </a:srgbClr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18767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58802" y="346665"/>
            <a:ext cx="12956711" cy="1380357"/>
            <a:chOff x="385730" y="224472"/>
            <a:chExt cx="10026256" cy="1068158"/>
          </a:xfrm>
        </p:grpSpPr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385730" y="628816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GB" sz="3200" dirty="0">
                  <a:latin typeface="+mn-lt"/>
                </a:rPr>
                <a:t>Proposal for consideration and recommendations</a:t>
              </a:r>
              <a:endParaRPr lang="en-US" sz="3200" dirty="0">
                <a:latin typeface="+mn-lt"/>
              </a:endParaRPr>
            </a:p>
          </p:txBody>
        </p:sp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7C21DCA-C469-A364-46C3-C3A4AFFB2C0E}"/>
              </a:ext>
            </a:extLst>
          </p:cNvPr>
          <p:cNvSpPr/>
          <p:nvPr/>
        </p:nvSpPr>
        <p:spPr>
          <a:xfrm>
            <a:off x="163123" y="1817374"/>
            <a:ext cx="12888822" cy="33877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A problem / opportunity statement should explain to the Executive at the Strategic Investment Board what the problem or opportunity is and why the charity needs to initiate the change to address it. </a:t>
            </a:r>
          </a:p>
          <a:p>
            <a:pPr marL="0" marR="0" lvl="0" indent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500" dirty="0">
              <a:solidFill>
                <a:schemeClr val="accent4"/>
              </a:solidFill>
            </a:endParaRPr>
          </a:p>
          <a:p>
            <a:pPr marR="0" lvl="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The proposal should include:</a:t>
            </a:r>
          </a:p>
          <a:p>
            <a:pPr marL="171450" indent="-171450" defTabSz="914400" fontAlgn="base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Any relevant background information</a:t>
            </a:r>
          </a:p>
          <a:p>
            <a:pPr marL="171450" indent="-171450" defTabSz="914400" fontAlgn="base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A high level description of the proposed solution</a:t>
            </a:r>
          </a:p>
          <a:p>
            <a:pPr marL="171450" indent="-171450" defTabSz="914400" fontAlgn="base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Other solutions considered, listed as options</a:t>
            </a:r>
          </a:p>
          <a:p>
            <a:pPr marL="171450" indent="-171450" defTabSz="914400" fontAlgn="base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The rationale for the solution that is being recommended</a:t>
            </a:r>
          </a:p>
          <a:p>
            <a:pPr defTabSz="914400" fontAlgn="base">
              <a:defRPr/>
            </a:pPr>
            <a:endParaRPr lang="en-GB" sz="1500" dirty="0">
              <a:solidFill>
                <a:schemeClr val="accent4"/>
              </a:solidFill>
            </a:endParaRPr>
          </a:p>
          <a:p>
            <a:pPr defTabSz="914400" fontAlgn="base">
              <a:defRPr/>
            </a:pPr>
            <a:r>
              <a:rPr lang="en-GB" sz="1500" dirty="0">
                <a:solidFill>
                  <a:schemeClr val="accent4"/>
                </a:solidFill>
              </a:rPr>
              <a:t>You should also add:</a:t>
            </a:r>
          </a:p>
          <a:p>
            <a:pPr marL="171450" marR="0" lvl="0" indent="-171450" defTabSz="914400" fontAlgn="base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Proposed scope / objectives</a:t>
            </a:r>
          </a:p>
          <a:p>
            <a:pPr marL="171450" marR="0" lvl="0" indent="-17145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Strategic alignment</a:t>
            </a:r>
          </a:p>
          <a:p>
            <a:pPr marL="171450" lvl="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0" lang="en-GB" sz="1200" b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50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69944" y="224471"/>
            <a:ext cx="12968977" cy="1388579"/>
            <a:chOff x="376238" y="224472"/>
            <a:chExt cx="10035748" cy="1074520"/>
          </a:xfrm>
        </p:grpSpPr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376238" y="723373"/>
              <a:ext cx="9493720" cy="575619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US" sz="3200" dirty="0">
                  <a:latin typeface="+mn-lt"/>
                </a:rPr>
                <a:t>Planning</a:t>
              </a:r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/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E80637-8669-D2C7-36DF-9414C48046AF}"/>
              </a:ext>
            </a:extLst>
          </p:cNvPr>
          <p:cNvSpPr/>
          <p:nvPr/>
        </p:nvSpPr>
        <p:spPr>
          <a:xfrm>
            <a:off x="337957" y="1782779"/>
            <a:ext cx="12737395" cy="192527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defRPr/>
            </a:pPr>
            <a:r>
              <a:rPr lang="en-GB" sz="1500" dirty="0">
                <a:solidFill>
                  <a:schemeClr val="accent4"/>
                </a:solidFill>
              </a:rPr>
              <a:t>Include a high-level plan of what the end-to-end project may look like, based on the Change management framework phases and how long is estimated for each phase.</a:t>
            </a:r>
            <a:r>
              <a:rPr lang="en-US" sz="1500" dirty="0">
                <a:solidFill>
                  <a:schemeClr val="accent4"/>
                </a:solidFill>
              </a:rPr>
              <a:t> </a:t>
            </a:r>
          </a:p>
          <a:p>
            <a:pPr defTabSz="914400">
              <a:defRPr/>
            </a:pPr>
            <a:endParaRPr lang="en-US" sz="1500" dirty="0">
              <a:solidFill>
                <a:schemeClr val="accent4"/>
              </a:solidFill>
            </a:endParaRPr>
          </a:p>
          <a:p>
            <a:pPr defTabSz="914400">
              <a:defRPr/>
            </a:pPr>
            <a:r>
              <a:rPr lang="en-GB" sz="1500" dirty="0">
                <a:solidFill>
                  <a:schemeClr val="accent4"/>
                </a:solidFill>
              </a:rPr>
              <a:t>Include a detailed plan of deliverable for the immediate next phase (either foundations or delivery)</a:t>
            </a:r>
          </a:p>
          <a:p>
            <a:pPr defTabSz="914400" fontAlgn="base">
              <a:lnSpc>
                <a:spcPct val="150000"/>
              </a:lnSpc>
              <a:defRPr/>
            </a:pPr>
            <a:endParaRPr lang="en-GB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171450" indent="-171450" defTabSz="914400" fontAlgn="base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GB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BB44B2C2-39C9-56E5-30F3-A021048BD063}"/>
              </a:ext>
            </a:extLst>
          </p:cNvPr>
          <p:cNvSpPr txBox="1">
            <a:spLocks/>
          </p:cNvSpPr>
          <p:nvPr/>
        </p:nvSpPr>
        <p:spPr>
          <a:xfrm>
            <a:off x="269944" y="869190"/>
            <a:ext cx="12268527" cy="74385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263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05616" y="224471"/>
            <a:ext cx="13033306" cy="1380357"/>
            <a:chOff x="326459" y="224472"/>
            <a:chExt cx="10085527" cy="1068158"/>
          </a:xfrm>
        </p:grpSpPr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326459" y="707872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US" sz="3200" dirty="0">
                  <a:latin typeface="+mn-lt"/>
                </a:rPr>
                <a:t>Costs and benefits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65DB2-0ADE-2F72-87D8-73ADD083B3AA}"/>
              </a:ext>
            </a:extLst>
          </p:cNvPr>
          <p:cNvSpPr txBox="1"/>
          <p:nvPr/>
        </p:nvSpPr>
        <p:spPr>
          <a:xfrm>
            <a:off x="116539" y="1800873"/>
            <a:ext cx="12685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3429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The CBA should come from the finance team and be included</a:t>
            </a:r>
            <a:endParaRPr lang="en-US" sz="1500" dirty="0">
              <a:solidFill>
                <a:schemeClr val="accent4"/>
              </a:solidFill>
            </a:endParaRPr>
          </a:p>
          <a:p>
            <a:pPr marL="514350" marR="0" lvl="0" indent="-3429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Intangible costs and benefits should also be articulated, including any impacts for not progressing with the proposal</a:t>
            </a:r>
            <a:endParaRPr lang="en-GB" sz="1500" dirty="0">
              <a:solidFill>
                <a:schemeClr val="accent4"/>
              </a:solidFill>
              <a:ea typeface="+mn-lt"/>
              <a:cs typeface="+mn-lt"/>
            </a:endParaRPr>
          </a:p>
          <a:p>
            <a:pPr marL="51435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Internal / External costs should be clearly highlighted</a:t>
            </a:r>
          </a:p>
          <a:p>
            <a:pPr marL="514350" indent="-342900" defTabSz="91440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Where external resource costs are required to aid the delivery of the project, these should be clearly listed, along with whether the costs are inside, or outside of budget . Either way, it should be noted what budget the costs will be claimed from.</a:t>
            </a:r>
          </a:p>
          <a:p>
            <a:pPr marL="514350" marR="0" lvl="0" indent="-34290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Further narrative should be added to explain the costs or benefits where appropriate</a:t>
            </a:r>
            <a:endParaRPr lang="en-GB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DC02DD-CA0F-CC47-8C62-624A5012C316}"/>
              </a:ext>
            </a:extLst>
          </p:cNvPr>
          <p:cNvGrpSpPr/>
          <p:nvPr/>
        </p:nvGrpSpPr>
        <p:grpSpPr>
          <a:xfrm>
            <a:off x="269944" y="224471"/>
            <a:ext cx="12968978" cy="1406307"/>
            <a:chOff x="376238" y="224472"/>
            <a:chExt cx="10035748" cy="1088239"/>
          </a:xfrm>
        </p:grpSpPr>
        <p:pic>
          <p:nvPicPr>
            <p:cNvPr id="2" name="Picture 1" descr="StepChange_Logo_rgb.jpg">
              <a:extLst>
                <a:ext uri="{FF2B5EF4-FFF2-40B4-BE49-F238E27FC236}">
                  <a16:creationId xmlns:a16="http://schemas.microsoft.com/office/drawing/2014/main" id="{1B209810-ED0D-3345-9F66-B370C88AA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133CE9FC-61DC-984F-8F4C-F15A5EEF22A4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5C085610-777C-784B-AC8A-0B76055D6C71}"/>
                </a:ext>
              </a:extLst>
            </p:cNvPr>
            <p:cNvSpPr txBox="1">
              <a:spLocks/>
            </p:cNvSpPr>
            <p:nvPr/>
          </p:nvSpPr>
          <p:spPr>
            <a:xfrm>
              <a:off x="376238" y="737092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US" sz="3200" dirty="0">
                  <a:latin typeface="+mn-lt"/>
                </a:rPr>
                <a:t>Resource profile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5CAB78-F715-D874-91D6-995E01C946D5}"/>
              </a:ext>
            </a:extLst>
          </p:cNvPr>
          <p:cNvSpPr/>
          <p:nvPr/>
        </p:nvSpPr>
        <p:spPr>
          <a:xfrm>
            <a:off x="293352" y="1784097"/>
            <a:ext cx="12782002" cy="12464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indent="-171450" defTabSz="914400" fontAlgn="base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Mention what resources you need (in FTE terms) to execute the project, and for how long. </a:t>
            </a:r>
            <a:br>
              <a:rPr lang="en-GB" sz="1500" dirty="0">
                <a:solidFill>
                  <a:schemeClr val="accent4"/>
                </a:solidFill>
              </a:rPr>
            </a:br>
            <a:r>
              <a:rPr lang="en-GB" sz="1500" dirty="0">
                <a:solidFill>
                  <a:schemeClr val="accent4"/>
                </a:solidFill>
              </a:rPr>
              <a:t>You can get a full list of resources from Finance via their resource card</a:t>
            </a:r>
          </a:p>
          <a:p>
            <a:pPr marL="171450" indent="-171450" defTabSz="914400" fontAlgn="base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You will need to speak with the resource leads to establish whether the resource is available. Please confirm if the resource is available to start  </a:t>
            </a:r>
          </a:p>
          <a:p>
            <a:pPr marL="171450" marR="0" lvl="0" indent="-171450" algn="l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500" dirty="0">
                <a:solidFill>
                  <a:schemeClr val="accent4"/>
                </a:solidFill>
              </a:rPr>
              <a:t>Where the resource isn’t available, include supporting narrative on actions required</a:t>
            </a:r>
          </a:p>
          <a:p>
            <a:pPr marL="171450" indent="-171450" defTabSz="914400">
              <a:buFont typeface="Arial" panose="020B0604020202020204" pitchFamily="34" charset="0"/>
              <a:buChar char="•"/>
              <a:defRPr/>
            </a:pPr>
            <a:r>
              <a:rPr lang="en-GB" sz="1500" dirty="0">
                <a:solidFill>
                  <a:schemeClr val="accent4"/>
                </a:solidFill>
              </a:rPr>
              <a:t>Where possible, highlight where resource is expected to be externally provided</a:t>
            </a:r>
            <a:endParaRPr lang="en-GB" sz="1500" i="1" dirty="0">
              <a:solidFill>
                <a:schemeClr val="accent4"/>
              </a:solidFill>
              <a:latin typeface="+mj-l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C2A36A-1221-4742-15F4-338763FFB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13757"/>
              </p:ext>
            </p:extLst>
          </p:nvPr>
        </p:nvGraphicFramePr>
        <p:xfrm>
          <a:off x="387826" y="3301923"/>
          <a:ext cx="1266888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0221">
                  <a:extLst>
                    <a:ext uri="{9D8B030D-6E8A-4147-A177-3AD203B41FA5}">
                      <a16:colId xmlns:a16="http://schemas.microsoft.com/office/drawing/2014/main" val="2605960580"/>
                    </a:ext>
                  </a:extLst>
                </a:gridCol>
                <a:gridCol w="5585254">
                  <a:extLst>
                    <a:ext uri="{9D8B030D-6E8A-4147-A177-3AD203B41FA5}">
                      <a16:colId xmlns:a16="http://schemas.microsoft.com/office/drawing/2014/main" val="2858434085"/>
                    </a:ext>
                  </a:extLst>
                </a:gridCol>
                <a:gridCol w="2643411">
                  <a:extLst>
                    <a:ext uri="{9D8B030D-6E8A-4147-A177-3AD203B41FA5}">
                      <a16:colId xmlns:a16="http://schemas.microsoft.com/office/drawing/2014/main" val="1284774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500" dirty="0">
                          <a:latin typeface="+mn-lt"/>
                        </a:rPr>
                        <a:t>Resource Profile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latin typeface="+mn-lt"/>
                        </a:rPr>
                        <a:t>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latin typeface="+mn-lt"/>
                        </a:rPr>
                        <a:t>Available (Y/N)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8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3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4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8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3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3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822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5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229265"/>
                  </a:ext>
                </a:extLst>
              </a:tr>
            </a:tbl>
          </a:graphicData>
        </a:graphic>
      </p:graphicFrame>
      <p:sp>
        <p:nvSpPr>
          <p:cNvPr id="8" name="Title 2">
            <a:extLst>
              <a:ext uri="{FF2B5EF4-FFF2-40B4-BE49-F238E27FC236}">
                <a16:creationId xmlns:a16="http://schemas.microsoft.com/office/drawing/2014/main" id="{A1EF7EF7-7AAD-9C8F-211D-134C47D63B96}"/>
              </a:ext>
            </a:extLst>
          </p:cNvPr>
          <p:cNvSpPr txBox="1">
            <a:spLocks/>
          </p:cNvSpPr>
          <p:nvPr/>
        </p:nvSpPr>
        <p:spPr>
          <a:xfrm>
            <a:off x="269944" y="869190"/>
            <a:ext cx="12268527" cy="743859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accent1"/>
                </a:solidFill>
                <a:latin typeface="Arial MT Light" pitchFamily="2" charset="0"/>
                <a:ea typeface="+mj-ea"/>
                <a:cs typeface="Arial MT Light" pitchFamily="2" charset="0"/>
              </a:defRPr>
            </a:lvl1pPr>
          </a:lstStyle>
          <a:p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096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50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F828A0-B6BC-D1E4-9CA2-53D584526E32}"/>
              </a:ext>
            </a:extLst>
          </p:cNvPr>
          <p:cNvSpPr/>
          <p:nvPr/>
        </p:nvSpPr>
        <p:spPr>
          <a:xfrm>
            <a:off x="269944" y="1797332"/>
            <a:ext cx="8545106" cy="32316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1500" dirty="0">
                <a:solidFill>
                  <a:schemeClr val="accent4"/>
                </a:solidFill>
              </a:rPr>
              <a:t>Include any impacts the project may have on the various areas outlined below.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756050-C91F-186D-BA29-2F507055D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67860"/>
              </p:ext>
            </p:extLst>
          </p:nvPr>
        </p:nvGraphicFramePr>
        <p:xfrm>
          <a:off x="336585" y="2325068"/>
          <a:ext cx="12668886" cy="407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66">
                  <a:extLst>
                    <a:ext uri="{9D8B030D-6E8A-4147-A177-3AD203B41FA5}">
                      <a16:colId xmlns:a16="http://schemas.microsoft.com/office/drawing/2014/main" val="2605960580"/>
                    </a:ext>
                  </a:extLst>
                </a:gridCol>
                <a:gridCol w="1883501">
                  <a:extLst>
                    <a:ext uri="{9D8B030D-6E8A-4147-A177-3AD203B41FA5}">
                      <a16:colId xmlns:a16="http://schemas.microsoft.com/office/drawing/2014/main" val="2858434085"/>
                    </a:ext>
                  </a:extLst>
                </a:gridCol>
                <a:gridCol w="8081319">
                  <a:extLst>
                    <a:ext uri="{9D8B030D-6E8A-4147-A177-3AD203B41FA5}">
                      <a16:colId xmlns:a16="http://schemas.microsoft.com/office/drawing/2014/main" val="1284774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>
                          <a:latin typeface="+mn-lt"/>
                        </a:rPr>
                        <a:t>Impact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+mn-lt"/>
                        </a:rPr>
                        <a:t>Y/N?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latin typeface="+mn-lt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388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Client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633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Creditor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394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Colleague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14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System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7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Process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Training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8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Regulatory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37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</a:rPr>
                        <a:t>Reputational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32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>
                          <a:latin typeface="+mn-lt"/>
                        </a:rPr>
                        <a:t>Funding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477269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200" dirty="0">
                          <a:latin typeface="+mn-lt"/>
                        </a:rPr>
                        <a:t>Data Protection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0447329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EED9089-252F-E00B-E69C-02DE34C63190}"/>
              </a:ext>
            </a:extLst>
          </p:cNvPr>
          <p:cNvGrpSpPr/>
          <p:nvPr/>
        </p:nvGrpSpPr>
        <p:grpSpPr>
          <a:xfrm>
            <a:off x="269944" y="224471"/>
            <a:ext cx="12968978" cy="1406307"/>
            <a:chOff x="376238" y="224472"/>
            <a:chExt cx="10035748" cy="1088239"/>
          </a:xfrm>
        </p:grpSpPr>
        <p:pic>
          <p:nvPicPr>
            <p:cNvPr id="11" name="Picture 10" descr="StepChange_Logo_rgb.jpg">
              <a:extLst>
                <a:ext uri="{FF2B5EF4-FFF2-40B4-BE49-F238E27FC236}">
                  <a16:creationId xmlns:a16="http://schemas.microsoft.com/office/drawing/2014/main" id="{AB29A0FC-9FF9-8D90-4C64-F1DFFCFBCF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A7EFF96-A92A-1912-D9FE-E93416E5B9E9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itle 2">
              <a:extLst>
                <a:ext uri="{FF2B5EF4-FFF2-40B4-BE49-F238E27FC236}">
                  <a16:creationId xmlns:a16="http://schemas.microsoft.com/office/drawing/2014/main" id="{B05FDB2F-711E-B9F7-7B1B-60107213B342}"/>
                </a:ext>
              </a:extLst>
            </p:cNvPr>
            <p:cNvSpPr txBox="1">
              <a:spLocks/>
            </p:cNvSpPr>
            <p:nvPr/>
          </p:nvSpPr>
          <p:spPr>
            <a:xfrm>
              <a:off x="376238" y="737092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US" sz="3200" dirty="0">
                  <a:latin typeface="+mn-lt"/>
                </a:rPr>
                <a:t>Change impact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463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E98FF31-06EE-4D81-9C46-319FD08E4DCC}"/>
              </a:ext>
            </a:extLst>
          </p:cNvPr>
          <p:cNvSpPr txBox="1"/>
          <p:nvPr/>
        </p:nvSpPr>
        <p:spPr>
          <a:xfrm>
            <a:off x="540456" y="5397967"/>
            <a:ext cx="12261144" cy="364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GB" sz="1400" i="1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C56220-B120-DDCF-D606-ECBD558E7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51161"/>
              </p:ext>
            </p:extLst>
          </p:nvPr>
        </p:nvGraphicFramePr>
        <p:xfrm>
          <a:off x="395417" y="2384061"/>
          <a:ext cx="6083418" cy="235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418">
                  <a:extLst>
                    <a:ext uri="{9D8B030D-6E8A-4147-A177-3AD203B41FA5}">
                      <a16:colId xmlns:a16="http://schemas.microsoft.com/office/drawing/2014/main" val="2509882157"/>
                    </a:ext>
                  </a:extLst>
                </a:gridCol>
              </a:tblGrid>
              <a:tr h="604096">
                <a:tc>
                  <a:txBody>
                    <a:bodyPr/>
                    <a:lstStyle/>
                    <a:p>
                      <a:pPr marL="0" marR="0" lvl="0" indent="0" algn="l" defTabSz="4005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i="0" dirty="0">
                          <a:latin typeface="+mn-lt"/>
                        </a:rPr>
                        <a:t>Risks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9081"/>
                  </a:ext>
                </a:extLst>
              </a:tr>
              <a:tr h="1746982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 i="0" dirty="0">
                          <a:solidFill>
                            <a:schemeClr val="tx1"/>
                          </a:solidFill>
                          <a:latin typeface="+mn-lt"/>
                        </a:rPr>
                        <a:t>Include any potential risks to the project here</a:t>
                      </a:r>
                      <a:endParaRPr lang="en-US" sz="1500" i="0" dirty="0">
                        <a:latin typeface="+mn-lt"/>
                      </a:endParaRPr>
                    </a:p>
                    <a:p>
                      <a:endParaRPr lang="en-GB" sz="150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53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733CAF8-DFC1-D422-66D4-D43F016496DE}"/>
              </a:ext>
            </a:extLst>
          </p:cNvPr>
          <p:cNvSpPr txBox="1"/>
          <p:nvPr/>
        </p:nvSpPr>
        <p:spPr>
          <a:xfrm>
            <a:off x="293352" y="1703218"/>
            <a:ext cx="1253489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500" dirty="0">
                <a:solidFill>
                  <a:schemeClr val="accent4"/>
                </a:solidFill>
              </a:rPr>
              <a:t>Use more than one slide where detail required</a:t>
            </a:r>
          </a:p>
          <a:p>
            <a:pPr lvl="0">
              <a:defRPr/>
            </a:pPr>
            <a:r>
              <a:rPr lang="en-GB" sz="1500" dirty="0">
                <a:solidFill>
                  <a:schemeClr val="accent4"/>
                </a:solidFill>
              </a:rPr>
              <a:t>Insert a link to RAID below if appropriate / required</a:t>
            </a:r>
            <a:r>
              <a:rPr lang="en-GB" sz="1500" dirty="0">
                <a:solidFill>
                  <a:schemeClr val="accent4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CBC76F0-68C7-FC50-F9C2-169BE24C6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575760"/>
              </p:ext>
            </p:extLst>
          </p:nvPr>
        </p:nvGraphicFramePr>
        <p:xfrm>
          <a:off x="404168" y="4792183"/>
          <a:ext cx="6083423" cy="2463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423">
                  <a:extLst>
                    <a:ext uri="{9D8B030D-6E8A-4147-A177-3AD203B41FA5}">
                      <a16:colId xmlns:a16="http://schemas.microsoft.com/office/drawing/2014/main" val="2509882157"/>
                    </a:ext>
                  </a:extLst>
                </a:gridCol>
              </a:tblGrid>
              <a:tr h="635716">
                <a:tc>
                  <a:txBody>
                    <a:bodyPr/>
                    <a:lstStyle/>
                    <a:p>
                      <a:pPr marL="0" marR="0" lvl="0" indent="0" algn="l" defTabSz="4005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i="0" dirty="0">
                          <a:latin typeface="+mn-lt"/>
                        </a:rPr>
                        <a:t>Assumptions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9081"/>
                  </a:ext>
                </a:extLst>
              </a:tr>
              <a:tr h="182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i="0" dirty="0">
                          <a:solidFill>
                            <a:schemeClr val="tx1"/>
                          </a:solidFill>
                          <a:latin typeface="+mn-lt"/>
                        </a:rPr>
                        <a:t>Explain what assumptions have been made in preparing this document</a:t>
                      </a:r>
                    </a:p>
                    <a:p>
                      <a:endParaRPr lang="en-GB" sz="150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53941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2DBD82C-50A3-E86C-8DDA-63FF17FF2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180052"/>
              </p:ext>
            </p:extLst>
          </p:nvPr>
        </p:nvGraphicFramePr>
        <p:xfrm>
          <a:off x="6609339" y="2390145"/>
          <a:ext cx="6282889" cy="237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82889">
                  <a:extLst>
                    <a:ext uri="{9D8B030D-6E8A-4147-A177-3AD203B41FA5}">
                      <a16:colId xmlns:a16="http://schemas.microsoft.com/office/drawing/2014/main" val="2509882157"/>
                    </a:ext>
                  </a:extLst>
                </a:gridCol>
              </a:tblGrid>
              <a:tr h="616175">
                <a:tc>
                  <a:txBody>
                    <a:bodyPr/>
                    <a:lstStyle/>
                    <a:p>
                      <a:pPr marL="0" marR="0" lvl="0" indent="0" algn="l" defTabSz="4005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i="0" dirty="0">
                          <a:latin typeface="+mn-lt"/>
                        </a:rPr>
                        <a:t>Dependencies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9081"/>
                  </a:ext>
                </a:extLst>
              </a:tr>
              <a:tr h="1760503">
                <a:tc>
                  <a:txBody>
                    <a:bodyPr/>
                    <a:lstStyle/>
                    <a:p>
                      <a:r>
                        <a:rPr lang="en-GB" sz="1500" i="0" dirty="0">
                          <a:latin typeface="+mn-lt"/>
                        </a:rPr>
                        <a:t>Include any dependencies this concept has on other projects</a:t>
                      </a:r>
                    </a:p>
                    <a:p>
                      <a:pPr lvl="0">
                        <a:buNone/>
                      </a:pPr>
                      <a:r>
                        <a:rPr lang="en-GB" sz="1500" i="0" dirty="0">
                          <a:latin typeface="+mn-lt"/>
                        </a:rPr>
                        <a:t>Include any dependencies other projects have on this concept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53941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2506286-9ABA-DC4A-59AD-7170EB0B5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30012"/>
              </p:ext>
            </p:extLst>
          </p:nvPr>
        </p:nvGraphicFramePr>
        <p:xfrm>
          <a:off x="6609338" y="4815965"/>
          <a:ext cx="6311378" cy="2406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11378">
                  <a:extLst>
                    <a:ext uri="{9D8B030D-6E8A-4147-A177-3AD203B41FA5}">
                      <a16:colId xmlns:a16="http://schemas.microsoft.com/office/drawing/2014/main" val="2509882157"/>
                    </a:ext>
                  </a:extLst>
                </a:gridCol>
              </a:tblGrid>
              <a:tr h="621087">
                <a:tc>
                  <a:txBody>
                    <a:bodyPr/>
                    <a:lstStyle/>
                    <a:p>
                      <a:pPr marL="0" marR="0" lvl="0" indent="0" algn="l" defTabSz="4005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i="0" dirty="0">
                          <a:latin typeface="+mn-lt"/>
                        </a:rPr>
                        <a:t>Constraints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039081"/>
                  </a:ext>
                </a:extLst>
              </a:tr>
              <a:tr h="1785621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500" i="0" dirty="0">
                          <a:solidFill>
                            <a:schemeClr val="tx1"/>
                          </a:solidFill>
                          <a:latin typeface="+mn-lt"/>
                        </a:rPr>
                        <a:t>Capture any constraints that need to be accounted for in this project</a:t>
                      </a:r>
                    </a:p>
                    <a:p>
                      <a:endParaRPr lang="en-GB" sz="1500" i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353941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E814762B-A83C-F975-C846-4C04770826FD}"/>
              </a:ext>
            </a:extLst>
          </p:cNvPr>
          <p:cNvGrpSpPr/>
          <p:nvPr/>
        </p:nvGrpSpPr>
        <p:grpSpPr>
          <a:xfrm>
            <a:off x="269944" y="224471"/>
            <a:ext cx="12968978" cy="1406307"/>
            <a:chOff x="376238" y="224472"/>
            <a:chExt cx="10035748" cy="1088239"/>
          </a:xfrm>
        </p:grpSpPr>
        <p:pic>
          <p:nvPicPr>
            <p:cNvPr id="11" name="Picture 10" descr="StepChange_Logo_rgb.jpg">
              <a:extLst>
                <a:ext uri="{FF2B5EF4-FFF2-40B4-BE49-F238E27FC236}">
                  <a16:creationId xmlns:a16="http://schemas.microsoft.com/office/drawing/2014/main" id="{10C8824D-5D35-C2D5-18D2-033E9A034C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9801" y="224472"/>
              <a:ext cx="1262185" cy="498901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3209ABD-125C-113B-592D-88DF8E84DAD5}"/>
                </a:ext>
              </a:extLst>
            </p:cNvPr>
            <p:cNvCxnSpPr>
              <a:cxnSpLocks/>
            </p:cNvCxnSpPr>
            <p:nvPr/>
          </p:nvCxnSpPr>
          <p:spPr>
            <a:xfrm>
              <a:off x="394352" y="1274352"/>
              <a:ext cx="9891061" cy="18278"/>
            </a:xfrm>
            <a:prstGeom prst="line">
              <a:avLst/>
            </a:prstGeom>
            <a:ln w="12700">
              <a:solidFill>
                <a:schemeClr val="tx2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itle 2">
              <a:extLst>
                <a:ext uri="{FF2B5EF4-FFF2-40B4-BE49-F238E27FC236}">
                  <a16:creationId xmlns:a16="http://schemas.microsoft.com/office/drawing/2014/main" id="{E9A48342-0F6B-AF43-D945-D07C8CE67EDB}"/>
                </a:ext>
              </a:extLst>
            </p:cNvPr>
            <p:cNvSpPr txBox="1">
              <a:spLocks/>
            </p:cNvSpPr>
            <p:nvPr/>
          </p:nvSpPr>
          <p:spPr>
            <a:xfrm>
              <a:off x="376238" y="737092"/>
              <a:ext cx="9493720" cy="575619"/>
            </a:xfrm>
            <a:prstGeom prst="rect">
              <a:avLst/>
            </a:prstGeom>
          </p:spPr>
          <p:txBody>
            <a:bodyPr/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accent1"/>
                  </a:solidFill>
                  <a:latin typeface="Arial MT Light" pitchFamily="2" charset="0"/>
                  <a:ea typeface="+mj-ea"/>
                  <a:cs typeface="Arial MT Light" pitchFamily="2" charset="0"/>
                </a:defRPr>
              </a:lvl1pPr>
            </a:lstStyle>
            <a:p>
              <a:r>
                <a:rPr lang="en-US" sz="3200" dirty="0">
                  <a:latin typeface="+mn-lt"/>
                </a:rPr>
                <a:t>Risks, dependencies, assumptions and constraints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665166"/>
      </p:ext>
    </p:extLst>
  </p:cSld>
  <p:clrMapOvr>
    <a:masterClrMapping/>
  </p:clrMapOvr>
</p:sld>
</file>

<file path=ppt/theme/theme1.xml><?xml version="1.0" encoding="utf-8"?>
<a:theme xmlns:a="http://schemas.openxmlformats.org/drawingml/2006/main" name="PPT_Template_General_EG_template_test">
  <a:themeElements>
    <a:clrScheme name="Charts Alt">
      <a:dk1>
        <a:srgbClr val="333333"/>
      </a:dk1>
      <a:lt1>
        <a:srgbClr val="FFFFFF"/>
      </a:lt1>
      <a:dk2>
        <a:srgbClr val="AAAAAA"/>
      </a:dk2>
      <a:lt2>
        <a:srgbClr val="EEEEEE"/>
      </a:lt2>
      <a:accent1>
        <a:srgbClr val="6B3374"/>
      </a:accent1>
      <a:accent2>
        <a:srgbClr val="F08B1E"/>
      </a:accent2>
      <a:accent3>
        <a:srgbClr val="057EAB"/>
      </a:accent3>
      <a:accent4>
        <a:srgbClr val="E4521B"/>
      </a:accent4>
      <a:accent5>
        <a:srgbClr val="AFC82B"/>
      </a:accent5>
      <a:accent6>
        <a:srgbClr val="DF4BDA"/>
      </a:accent6>
      <a:hlink>
        <a:srgbClr val="6B3374"/>
      </a:hlink>
      <a:folHlink>
        <a:srgbClr val="E1C2E4"/>
      </a:folHlink>
    </a:clrScheme>
    <a:fontScheme name="StepChang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3175" cap="flat">
          <a:solidFill>
            <a:schemeClr val="accent2"/>
          </a:solidFill>
          <a:prstDash val="solid"/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 dirty="0">
            <a:solidFill>
              <a:sysClr val="windowText" lastClr="00000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tepChange Debt Charity">
      <a:dk1>
        <a:srgbClr val="000000"/>
      </a:dk1>
      <a:lt1>
        <a:srgbClr val="FFFFFF"/>
      </a:lt1>
      <a:dk2>
        <a:srgbClr val="6D6E71"/>
      </a:dk2>
      <a:lt2>
        <a:srgbClr val="CAD5DA"/>
      </a:lt2>
      <a:accent1>
        <a:srgbClr val="F6871F"/>
      </a:accent1>
      <a:accent2>
        <a:srgbClr val="6F397F"/>
      </a:accent2>
      <a:accent3>
        <a:srgbClr val="EC5E24"/>
      </a:accent3>
      <a:accent4>
        <a:srgbClr val="FCB316"/>
      </a:accent4>
      <a:accent5>
        <a:srgbClr val="00AE71"/>
      </a:accent5>
      <a:accent6>
        <a:srgbClr val="92BCE9"/>
      </a:accent6>
      <a:hlink>
        <a:srgbClr val="6F397F"/>
      </a:hlink>
      <a:folHlink>
        <a:srgbClr val="C1A1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StepChange Debt Charity">
      <a:dk1>
        <a:srgbClr val="000000"/>
      </a:dk1>
      <a:lt1>
        <a:srgbClr val="FFFFFF"/>
      </a:lt1>
      <a:dk2>
        <a:srgbClr val="6D6E71"/>
      </a:dk2>
      <a:lt2>
        <a:srgbClr val="CAD5DA"/>
      </a:lt2>
      <a:accent1>
        <a:srgbClr val="F6871F"/>
      </a:accent1>
      <a:accent2>
        <a:srgbClr val="6F397F"/>
      </a:accent2>
      <a:accent3>
        <a:srgbClr val="EC5E24"/>
      </a:accent3>
      <a:accent4>
        <a:srgbClr val="FCB316"/>
      </a:accent4>
      <a:accent5>
        <a:srgbClr val="00AE71"/>
      </a:accent5>
      <a:accent6>
        <a:srgbClr val="92BCE9"/>
      </a:accent6>
      <a:hlink>
        <a:srgbClr val="6F397F"/>
      </a:hlink>
      <a:folHlink>
        <a:srgbClr val="C1A1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1558566C356C45A0F4318D9E18280B" ma:contentTypeVersion="6" ma:contentTypeDescription="Create a new document." ma:contentTypeScope="" ma:versionID="2112ee0a88d81f6e9ef1cbe4359a4608">
  <xsd:schema xmlns:xsd="http://www.w3.org/2001/XMLSchema" xmlns:xs="http://www.w3.org/2001/XMLSchema" xmlns:p="http://schemas.microsoft.com/office/2006/metadata/properties" xmlns:ns2="46dea043-f33f-4447-a0b8-6315797423fc" xmlns:ns3="f566662f-5bbf-4083-b6ac-75abe40a587e" targetNamespace="http://schemas.microsoft.com/office/2006/metadata/properties" ma:root="true" ma:fieldsID="098fedcc31a773c7163b3b1f242e31de" ns2:_="" ns3:_="">
    <xsd:import namespace="46dea043-f33f-4447-a0b8-6315797423fc"/>
    <xsd:import namespace="f566662f-5bbf-4083-b6ac-75abe40a587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ea043-f33f-4447-a0b8-6315797423f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6662f-5bbf-4083-b6ac-75abe40a5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453DD-2E56-484A-9B69-27A9E178B9F7}">
  <ds:schemaRefs>
    <ds:schemaRef ds:uri="46dea043-f33f-4447-a0b8-6315797423fc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566662f-5bbf-4083-b6ac-75abe40a587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D7A9FC-7A08-4691-B982-7A1DEE45468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3F432E-CECD-4F66-968F-75013C36D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ea043-f33f-4447-a0b8-6315797423fc"/>
    <ds:schemaRef ds:uri="f566662f-5bbf-4083-b6ac-75abe40a5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PPT_Template_General_EG_template_test</Template>
  <TotalTime>70</TotalTime>
  <Words>1075</Words>
  <Application>Microsoft Office PowerPoint</Application>
  <PresentationFormat>Custom</PresentationFormat>
  <Paragraphs>195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Arial MT Light</vt:lpstr>
      <vt:lpstr>Corbel</vt:lpstr>
      <vt:lpstr>PPT_Template_General_EG_template_test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StepChange General Branded</dc:title>
  <dc:creator>Roshine Bagha;UX and Design StepChange</dc:creator>
  <cp:lastModifiedBy>Rebecca Drury</cp:lastModifiedBy>
  <cp:revision>36</cp:revision>
  <cp:lastPrinted>2019-01-04T09:58:44Z</cp:lastPrinted>
  <dcterms:created xsi:type="dcterms:W3CDTF">2017-01-16T12:06:31Z</dcterms:created>
  <dcterms:modified xsi:type="dcterms:W3CDTF">2023-06-13T09:28:09Z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0x010100E41558566C356C45A0F4318D9E18280B</vt:lpwstr>
  </property>
  <property fmtid="{D5CDD505-2E9C-101B-9397-08002B2CF9AE}" pid="3" name="MediaServiceImageTags">
    <vt:lpwstr/>
  </property>
</Properties>
</file>